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8" r:id="rId3"/>
    <p:sldId id="310" r:id="rId4"/>
    <p:sldId id="333" r:id="rId5"/>
    <p:sldId id="337" r:id="rId6"/>
    <p:sldId id="339" r:id="rId7"/>
    <p:sldId id="335" r:id="rId8"/>
    <p:sldId id="276" r:id="rId9"/>
    <p:sldId id="277" r:id="rId10"/>
    <p:sldId id="278" r:id="rId11"/>
    <p:sldId id="338" r:id="rId12"/>
    <p:sldId id="316" r:id="rId13"/>
    <p:sldId id="294" r:id="rId14"/>
    <p:sldId id="280" r:id="rId15"/>
    <p:sldId id="336" r:id="rId16"/>
    <p:sldId id="323" r:id="rId17"/>
    <p:sldId id="324" r:id="rId18"/>
    <p:sldId id="322" r:id="rId19"/>
    <p:sldId id="325" r:id="rId20"/>
    <p:sldId id="330" r:id="rId21"/>
    <p:sldId id="327" r:id="rId22"/>
    <p:sldId id="331" r:id="rId23"/>
  </p:sldIdLst>
  <p:sldSz cx="9144000" cy="6858000" type="screen4x3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9D9D9"/>
    <a:srgbClr val="EAEA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589" autoAdjust="0"/>
  </p:normalViewPr>
  <p:slideViewPr>
    <p:cSldViewPr>
      <p:cViewPr>
        <p:scale>
          <a:sx n="80" d="100"/>
          <a:sy n="80" d="100"/>
        </p:scale>
        <p:origin x="-594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39A13-8CA4-4FA3-9601-657A22ADBEE8}" type="datetimeFigureOut">
              <a:rPr lang="zh-TW" altLang="en-US" smtClean="0"/>
              <a:pPr/>
              <a:t>2016/7/20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C942C-9D73-40FA-997B-8E833680D98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42146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C9798-3BBE-4240-830B-D2849672B604}" type="datetimeFigureOut">
              <a:rPr lang="zh-TW" altLang="en-US" smtClean="0"/>
              <a:pPr/>
              <a:t>2016/7/20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57F59-F89D-48B7-B60E-2465273DD2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57F59-F89D-48B7-B60E-2465273DD2B4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57F59-F89D-48B7-B60E-2465273DD2B4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AFA9-F155-4946-BE4B-DA76D34C62EB}" type="datetimeFigureOut">
              <a:rPr lang="zh-TW" altLang="en-US" smtClean="0"/>
              <a:pPr/>
              <a:t>2016/7/20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BC25-B15C-4E95-BF72-8D72F126C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3186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AFA9-F155-4946-BE4B-DA76D34C62EB}" type="datetimeFigureOut">
              <a:rPr lang="zh-TW" altLang="en-US" smtClean="0"/>
              <a:pPr/>
              <a:t>2016/7/20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BC25-B15C-4E95-BF72-8D72F126C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3097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AFA9-F155-4946-BE4B-DA76D34C62EB}" type="datetimeFigureOut">
              <a:rPr lang="zh-TW" altLang="en-US" smtClean="0"/>
              <a:pPr/>
              <a:t>2016/7/20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BC25-B15C-4E95-BF72-8D72F126C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8222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AFA9-F155-4946-BE4B-DA76D34C62EB}" type="datetimeFigureOut">
              <a:rPr lang="zh-TW" altLang="en-US" smtClean="0"/>
              <a:pPr/>
              <a:t>2016/7/20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BC25-B15C-4E95-BF72-8D72F126C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1014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AFA9-F155-4946-BE4B-DA76D34C62EB}" type="datetimeFigureOut">
              <a:rPr lang="zh-TW" altLang="en-US" smtClean="0"/>
              <a:pPr/>
              <a:t>2016/7/20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BC25-B15C-4E95-BF72-8D72F126C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7927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AFA9-F155-4946-BE4B-DA76D34C62EB}" type="datetimeFigureOut">
              <a:rPr lang="zh-TW" altLang="en-US" smtClean="0"/>
              <a:pPr/>
              <a:t>2016/7/20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BC25-B15C-4E95-BF72-8D72F126C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91715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AFA9-F155-4946-BE4B-DA76D34C62EB}" type="datetimeFigureOut">
              <a:rPr lang="zh-TW" altLang="en-US" smtClean="0"/>
              <a:pPr/>
              <a:t>2016/7/20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BC25-B15C-4E95-BF72-8D72F126C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2235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AFA9-F155-4946-BE4B-DA76D34C62EB}" type="datetimeFigureOut">
              <a:rPr lang="zh-TW" altLang="en-US" smtClean="0"/>
              <a:pPr/>
              <a:t>2016/7/20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BC25-B15C-4E95-BF72-8D72F126C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6732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AFA9-F155-4946-BE4B-DA76D34C62EB}" type="datetimeFigureOut">
              <a:rPr lang="zh-TW" altLang="en-US" smtClean="0"/>
              <a:pPr/>
              <a:t>2016/7/20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BC25-B15C-4E95-BF72-8D72F126C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29050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AFA9-F155-4946-BE4B-DA76D34C62EB}" type="datetimeFigureOut">
              <a:rPr lang="zh-TW" altLang="en-US" smtClean="0"/>
              <a:pPr/>
              <a:t>2016/7/20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BC25-B15C-4E95-BF72-8D72F126C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0017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AFA9-F155-4946-BE4B-DA76D34C62EB}" type="datetimeFigureOut">
              <a:rPr lang="zh-TW" altLang="en-US" smtClean="0"/>
              <a:pPr/>
              <a:t>2016/7/20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BC25-B15C-4E95-BF72-8D72F126C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3138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9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8AFA9-F155-4946-BE4B-DA76D34C62EB}" type="datetimeFigureOut">
              <a:rPr lang="zh-TW" altLang="en-US" smtClean="0"/>
              <a:pPr/>
              <a:t>2016/7/20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0BC25-B15C-4E95-BF72-8D72F126CC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0407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&#38518;&#34269;-&#38642;&#36938;&#28330;&#23665;&#36259;&#23416;&#32722;&#34269;&#34899;&#39636;&#39511;&#35506;&#31243;.doc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&#38518;&#34269;-&#23416;&#32722;&#21934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&#38518;&#34269;-&#23416;&#32722;&#21934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&#38518;&#34269;&#23416;&#32722;&#21934;1050720.doc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&#26657;&#22290;&#23566;&#35261;-&#33258;&#23566;&#24335;&#25163;&#20874;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8460432" cy="360040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雲遊溪山趣學習</a:t>
            </a:r>
            <a:r>
              <a:rPr lang="en-US" altLang="zh-TW" sz="5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藝術體驗課程自導式學習</a:t>
            </a:r>
            <a:r>
              <a:rPr lang="en-US" altLang="zh-TW" sz="5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9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童趣樂陶陶</a:t>
            </a:r>
            <a:endParaRPr lang="zh-TW" altLang="en-US" sz="54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75656" y="4725144"/>
            <a:ext cx="6400800" cy="151216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臺北市士林區溪山國民小學</a:t>
            </a:r>
            <a:endParaRPr lang="en-US" altLang="zh-TW" b="1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111</a:t>
            </a:r>
            <a:r>
              <a:rPr lang="zh-TW" altLang="en-US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台北市士林區至善路三段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199</a:t>
            </a:r>
            <a:r>
              <a:rPr lang="zh-TW" altLang="en-US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號</a:t>
            </a:r>
            <a:endParaRPr lang="en-US" altLang="zh-TW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(02) 2841-1010</a:t>
            </a:r>
            <a:r>
              <a:rPr lang="zh-TW" altLang="en-US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#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42</a:t>
            </a:r>
          </a:p>
          <a:p>
            <a:endParaRPr lang="zh-TW" altLang="en-US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73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0"/>
          <p:cNvGrpSpPr/>
          <p:nvPr/>
        </p:nvGrpSpPr>
        <p:grpSpPr>
          <a:xfrm>
            <a:off x="179512" y="144016"/>
            <a:ext cx="8820472" cy="6597352"/>
            <a:chOff x="-1" y="0"/>
            <a:chExt cx="9144001" cy="6858000"/>
          </a:xfrm>
        </p:grpSpPr>
        <p:pic>
          <p:nvPicPr>
            <p:cNvPr id="12" name="圖片 11" descr="http://4.bp.blogspot.com/_BeXwd_fBakg/SRW-SG_YgtI/AAAAAAAAABs/iNPxlJtiou0/s200/%E7%AB%8A%E7%AB%8A%E7%A7%81%E8%AA%9E.JPG"/>
            <p:cNvPicPr/>
            <p:nvPr/>
          </p:nvPicPr>
          <p:blipFill>
            <a:blip r:embed="rId2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228184" y="0"/>
              <a:ext cx="2915816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圖片 12" descr="http://1.bp.blogspot.com/_BeXwd_fBakg/SRW86YK4cEI/AAAAAAAAABc/1Yicc4zAw0s/s200/%E9%8A%85%E7%B6%A0%E9%87%89%E5%A4%A7%E5%A3%BA.JPG"/>
            <p:cNvPicPr/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-1" y="3501008"/>
              <a:ext cx="3275857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圖片 13" descr="http://3.bp.blogspot.com/_BeXwd_fBakg/SRW8LZpuAnI/AAAAAAAAABU/VRz4zHoYp1M/s200/%E6%AE%BF%E5%A0%82.JPG"/>
            <p:cNvPicPr/>
            <p:nvPr/>
          </p:nvPicPr>
          <p:blipFill>
            <a:blip r:embed="rId4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335688" y="3501008"/>
              <a:ext cx="2808312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圖片 14" descr="http://1.bp.blogspot.com/_BeXwd_fBakg/SRW6z9y66tI/AAAAAAAAABM/bn78BfYP-BU/s200/%E8%A3%82%E7%B4%8B%E9%87%89%E6%B0%B4%E7%9B%A4.JPG"/>
            <p:cNvPicPr/>
            <p:nvPr/>
          </p:nvPicPr>
          <p:blipFill>
            <a:blip r:embed="rId5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3275856" y="3501008"/>
              <a:ext cx="3059832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圖片 15" descr="http://2.bp.blogspot.com/_BeXwd_fBakg/SRW5t2PXmLI/AAAAAAAAABE/9k-gxqJqoN8/s200/%E7%B5%95%E8%89%B2.JPG"/>
            <p:cNvPicPr/>
            <p:nvPr/>
          </p:nvPicPr>
          <p:blipFill>
            <a:blip r:embed="rId6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2771800" y="0"/>
              <a:ext cx="3456384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圖片 16" descr="http://1.bp.blogspot.com/_BeXwd_fBakg/SRW4j4nCB1I/AAAAAAAAAA8/sxxlLuFALOE/s200/%E7%AA%97%E6%99%AF.JPG"/>
            <p:cNvPicPr/>
            <p:nvPr/>
          </p:nvPicPr>
          <p:blipFill>
            <a:blip r:embed="rId7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0" y="0"/>
              <a:ext cx="2771800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zh-TW" altLang="zh-TW" sz="4400" b="1" dirty="0" smtClean="0">
                <a:latin typeface="標楷體" pitchFamily="65" charset="-120"/>
                <a:ea typeface="標楷體" pitchFamily="65" charset="-120"/>
              </a:rPr>
              <a:t>授課講師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徐明稷</a:t>
            </a:r>
            <a:r>
              <a:rPr lang="zh-TW" altLang="zh-TW" sz="4400" b="1" dirty="0" smtClean="0">
                <a:latin typeface="標楷體" pitchFamily="65" charset="-120"/>
                <a:ea typeface="標楷體" pitchFamily="65" charset="-120"/>
              </a:rPr>
              <a:t> 老師</a:t>
            </a:r>
            <a:endParaRPr lang="zh-TW" altLang="zh-TW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5656" y="1268760"/>
            <a:ext cx="5832648" cy="576064"/>
          </a:xfrm>
        </p:spPr>
        <p:txBody>
          <a:bodyPr>
            <a:noAutofit/>
          </a:bodyPr>
          <a:lstStyle/>
          <a:p>
            <a:pPr lvl="0" algn="dist">
              <a:buNone/>
            </a:pPr>
            <a:r>
              <a:rPr lang="en-US" altLang="zh-TW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2001</a:t>
            </a:r>
            <a:r>
              <a:rPr lang="zh-TW" altLang="en-US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 榮獲臺灣當代百大重要陶藝家</a:t>
            </a:r>
          </a:p>
          <a:p>
            <a:pPr lvl="0" algn="ctr"/>
            <a:endParaRPr lang="zh-TW" altLang="en-US" sz="2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" name="圖片 18" descr="IMG_4157.JPG"/>
          <p:cNvPicPr/>
          <p:nvPr/>
        </p:nvPicPr>
        <p:blipFill>
          <a:blip r:embed="rId8" cstate="print">
            <a:lum bright="10000" contrast="10000"/>
          </a:blip>
          <a:srcRect l="17344" t="6426" r="48107" b="29316"/>
          <a:stretch>
            <a:fillRect/>
          </a:stretch>
        </p:blipFill>
        <p:spPr>
          <a:xfrm>
            <a:off x="5220072" y="1844824"/>
            <a:ext cx="3744416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內容版面配置區 2"/>
          <p:cNvSpPr txBox="1">
            <a:spLocks/>
          </p:cNvSpPr>
          <p:nvPr/>
        </p:nvSpPr>
        <p:spPr>
          <a:xfrm>
            <a:off x="251520" y="1916832"/>
            <a:ext cx="5472608" cy="4392488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vert="horz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Cambria"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競賽獎項</a:t>
            </a: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Ø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台灣陶藝展 特優首獎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Ø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第二屆金陶獎 造型組 銀牌獎 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Ø"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第三屆陶藝雙年展 歷史博物館 優選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Ø"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十七屆北市美展 北美館 優選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Ø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第三北縣美展 台北縣文化中心 優選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Ø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二十一屆北市美展 北美館 優選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Ø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中華民國際陶藝雙年展 優選 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　（展出於歷史博物館）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Cambria"/>
              <a:buChar char="+"/>
            </a:pP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Cambria"/>
              <a:buChar char="+"/>
            </a:pPr>
            <a:endParaRPr lang="zh-TW" altLang="en-US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79512" y="144016"/>
            <a:ext cx="8820472" cy="6597352"/>
            <a:chOff x="-1" y="0"/>
            <a:chExt cx="9144001" cy="6858000"/>
          </a:xfrm>
        </p:grpSpPr>
        <p:pic>
          <p:nvPicPr>
            <p:cNvPr id="5" name="圖片 4" descr="http://4.bp.blogspot.com/_BeXwd_fBakg/SRW-SG_YgtI/AAAAAAAAABs/iNPxlJtiou0/s200/%E7%AB%8A%E7%AB%8A%E7%A7%81%E8%AA%9E.JPG"/>
            <p:cNvPicPr/>
            <p:nvPr/>
          </p:nvPicPr>
          <p:blipFill>
            <a:blip r:embed="rId2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228184" y="0"/>
              <a:ext cx="2915816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圖片 5" descr="http://1.bp.blogspot.com/_BeXwd_fBakg/SRW86YK4cEI/AAAAAAAAABc/1Yicc4zAw0s/s200/%E9%8A%85%E7%B6%A0%E9%87%89%E5%A4%A7%E5%A3%BA.JPG"/>
            <p:cNvPicPr/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-1" y="3501008"/>
              <a:ext cx="3275857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圖片 6" descr="http://3.bp.blogspot.com/_BeXwd_fBakg/SRW8LZpuAnI/AAAAAAAAABU/VRz4zHoYp1M/s200/%E6%AE%BF%E5%A0%82.JPG"/>
            <p:cNvPicPr/>
            <p:nvPr/>
          </p:nvPicPr>
          <p:blipFill>
            <a:blip r:embed="rId4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335688" y="3501008"/>
              <a:ext cx="2808312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圖片 7" descr="http://1.bp.blogspot.com/_BeXwd_fBakg/SRW6z9y66tI/AAAAAAAAABM/bn78BfYP-BU/s200/%E8%A3%82%E7%B4%8B%E9%87%89%E6%B0%B4%E7%9B%A4.JPG"/>
            <p:cNvPicPr/>
            <p:nvPr/>
          </p:nvPicPr>
          <p:blipFill>
            <a:blip r:embed="rId5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3275856" y="3501008"/>
              <a:ext cx="3059832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圖片 8" descr="http://2.bp.blogspot.com/_BeXwd_fBakg/SRW5t2PXmLI/AAAAAAAAABE/9k-gxqJqoN8/s200/%E7%B5%95%E8%89%B2.JPG"/>
            <p:cNvPicPr/>
            <p:nvPr/>
          </p:nvPicPr>
          <p:blipFill>
            <a:blip r:embed="rId6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2771800" y="0"/>
              <a:ext cx="3456384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圖片 9" descr="http://1.bp.blogspot.com/_BeXwd_fBakg/SRW4j4nCB1I/AAAAAAAAAA8/sxxlLuFALOE/s200/%E7%AA%97%E6%99%AF.JPG"/>
            <p:cNvPicPr/>
            <p:nvPr/>
          </p:nvPicPr>
          <p:blipFill>
            <a:blip r:embed="rId7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0" y="0"/>
              <a:ext cx="2771800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4400" b="1" dirty="0" smtClean="0">
                <a:latin typeface="標楷體" pitchFamily="65" charset="-120"/>
                <a:ea typeface="標楷體" pitchFamily="65" charset="-120"/>
              </a:rPr>
              <a:t>助教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何榮值</a:t>
            </a:r>
            <a:r>
              <a:rPr lang="zh-TW" altLang="zh-TW" sz="4400" b="1" dirty="0" smtClean="0">
                <a:latin typeface="標楷體" pitchFamily="65" charset="-120"/>
                <a:ea typeface="標楷體" pitchFamily="65" charset="-120"/>
              </a:rPr>
              <a:t> 老師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4016" y="1600200"/>
            <a:ext cx="5940152" cy="52578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復興高級商工職業學校美工科畢業</a:t>
            </a:r>
          </a:p>
          <a:p>
            <a:pPr lvl="0"/>
            <a:r>
              <a:rPr lang="zh-TW" altLang="zh-TW" sz="3400" b="1" dirty="0" smtClean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經歷</a:t>
            </a:r>
          </a:p>
          <a:p>
            <a:pPr indent="-432000">
              <a:lnSpc>
                <a:spcPts val="2800"/>
              </a:lnSpc>
              <a:spcBef>
                <a:spcPts val="552"/>
              </a:spcBef>
              <a:spcAft>
                <a:spcPts val="600"/>
              </a:spcAft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自陶藝家徐明稷老師成立之生活陶坊工作室習陶後，即擔任該工作室助教，並從事陶藝教學，例如：雲遊溪山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趣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學習藝術體驗課程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童趣樂陶陶助教；溪山國小學課後陶藝社 指導教師；溪山國小溪山國小「青花彩繪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陶藝品義賣」義務指導教師；溪山國小畢業班陶藝成果展「食在幸福」義務指導教師；溪山國小畢業班陶藝展「『能量杯』讓我看見自己的力量」指導教師。</a:t>
            </a:r>
          </a:p>
          <a:p>
            <a:pPr lvl="0"/>
            <a:r>
              <a:rPr lang="zh-TW" altLang="zh-TW" sz="3400" b="1" dirty="0" smtClean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參展</a:t>
            </a:r>
          </a:p>
          <a:p>
            <a:pPr>
              <a:buNone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「書陶相依」個展；「樂在泥中」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何榮值陶作展。</a:t>
            </a:r>
            <a:endParaRPr lang="zh-TW" altLang="en-US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2" name="圖片 11" descr="展覽標籤用-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3933056"/>
            <a:ext cx="2088232" cy="263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圖片 12" descr="IMG_0697.JPG"/>
          <p:cNvPicPr>
            <a:picLocks noChangeAspect="1"/>
          </p:cNvPicPr>
          <p:nvPr/>
        </p:nvPicPr>
        <p:blipFill>
          <a:blip r:embed="rId9" cstate="print"/>
          <a:srcRect r="19989"/>
          <a:stretch>
            <a:fillRect/>
          </a:stretch>
        </p:blipFill>
        <p:spPr>
          <a:xfrm>
            <a:off x="5868144" y="1340768"/>
            <a:ext cx="2880320" cy="239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79512" y="144016"/>
            <a:ext cx="8820472" cy="6597352"/>
            <a:chOff x="-1" y="0"/>
            <a:chExt cx="9144001" cy="6858000"/>
          </a:xfrm>
        </p:grpSpPr>
        <p:pic>
          <p:nvPicPr>
            <p:cNvPr id="11" name="圖片 10" descr="http://1.bp.blogspot.com/_BeXwd_fBakg/SRW4j4nCB1I/AAAAAAAAAA8/sxxlLuFALOE/s200/%E7%AA%97%E6%99%AF.JPG"/>
            <p:cNvPicPr/>
            <p:nvPr/>
          </p:nvPicPr>
          <p:blipFill>
            <a:blip r:embed="rId2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0" y="0"/>
              <a:ext cx="2771800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圖片 5" descr="http://4.bp.blogspot.com/_BeXwd_fBakg/SRW-SG_YgtI/AAAAAAAAABs/iNPxlJtiou0/s200/%E7%AB%8A%E7%AB%8A%E7%A7%81%E8%AA%9E.JPG"/>
            <p:cNvPicPr/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228184" y="0"/>
              <a:ext cx="2915816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圖片 6" descr="http://1.bp.blogspot.com/_BeXwd_fBakg/SRW86YK4cEI/AAAAAAAAABc/1Yicc4zAw0s/s200/%E9%8A%85%E7%B6%A0%E9%87%89%E5%A4%A7%E5%A3%BA.JPG"/>
            <p:cNvPicPr/>
            <p:nvPr/>
          </p:nvPicPr>
          <p:blipFill>
            <a:blip r:embed="rId4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-1" y="3501008"/>
              <a:ext cx="3275857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圖片 7" descr="http://3.bp.blogspot.com/_BeXwd_fBakg/SRW8LZpuAnI/AAAAAAAAABU/VRz4zHoYp1M/s200/%E6%AE%BF%E5%A0%82.JPG"/>
            <p:cNvPicPr/>
            <p:nvPr/>
          </p:nvPicPr>
          <p:blipFill>
            <a:blip r:embed="rId5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335688" y="3501008"/>
              <a:ext cx="2808312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圖片 8" descr="http://1.bp.blogspot.com/_BeXwd_fBakg/SRW6z9y66tI/AAAAAAAAABM/bn78BfYP-BU/s200/%E8%A3%82%E7%B4%8B%E9%87%89%E6%B0%B4%E7%9B%A4.JPG"/>
            <p:cNvPicPr/>
            <p:nvPr/>
          </p:nvPicPr>
          <p:blipFill>
            <a:blip r:embed="rId6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3275856" y="3501008"/>
              <a:ext cx="3059832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圖片 9" descr="http://2.bp.blogspot.com/_BeXwd_fBakg/SRW5t2PXmLI/AAAAAAAAABE/9k-gxqJqoN8/s200/%E7%B5%95%E8%89%B2.JPG"/>
            <p:cNvPicPr/>
            <p:nvPr/>
          </p:nvPicPr>
          <p:blipFill>
            <a:blip r:embed="rId7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2771800" y="0"/>
              <a:ext cx="3456384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助教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陳盈伶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老師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zh-TW" sz="2600" b="1" dirty="0" smtClean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現任</a:t>
            </a:r>
          </a:p>
          <a:p>
            <a:r>
              <a:rPr lang="zh-TW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臺北市士林區溪山國民小學校本陶藝特色課程</a:t>
            </a:r>
            <a:endParaRPr lang="en-US" altLang="zh-TW" sz="23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zh-TW" altLang="en-US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</a:t>
            </a:r>
            <a:r>
              <a:rPr lang="zh-TW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研發暨授課教師</a:t>
            </a:r>
          </a:p>
          <a:p>
            <a:r>
              <a:rPr lang="zh-TW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課後陶藝社義務助教</a:t>
            </a:r>
          </a:p>
          <a:p>
            <a:r>
              <a:rPr lang="zh-TW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畢業班陶藝展</a:t>
            </a:r>
            <a:r>
              <a:rPr lang="en-US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「能量杯讓我看見自己的力量」</a:t>
            </a:r>
            <a:endParaRPr lang="en-US" altLang="zh-TW" sz="23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zh-TW" altLang="en-US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</a:t>
            </a:r>
            <a:r>
              <a:rPr lang="zh-TW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協同教師</a:t>
            </a:r>
          </a:p>
          <a:p>
            <a:pPr>
              <a:buNone/>
            </a:pPr>
            <a:r>
              <a:rPr lang="zh-TW" altLang="zh-TW" sz="2600" b="1" dirty="0" smtClean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曾任</a:t>
            </a:r>
          </a:p>
          <a:p>
            <a:r>
              <a:rPr lang="zh-TW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臺北市士林區平等國民小學藝術與人文領域</a:t>
            </a:r>
            <a:r>
              <a:rPr lang="en-US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陶藝課程授課教師、課後陶藝社指導教師、走出教室玩藝術</a:t>
            </a:r>
            <a:r>
              <a:rPr lang="en-US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生活陶藝特展指導教師</a:t>
            </a:r>
          </a:p>
          <a:p>
            <a:r>
              <a:rPr lang="zh-TW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臺北市士林區溪山國民小學藝術與人文領域</a:t>
            </a:r>
            <a:r>
              <a:rPr lang="en-US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陶藝課程授課教師、畢業班陶藝展</a:t>
            </a:r>
            <a:r>
              <a:rPr lang="en-US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zh-TW" sz="2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食在幸福義務指導教師</a:t>
            </a:r>
            <a:endParaRPr lang="zh-TW" altLang="en-US" sz="23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" name="圖片 3" descr="E:\104溪山-校本陶藝照片彙整\六年級彙整檔\20160325六甲陶藝\IMG_1090.JPG"/>
          <p:cNvPicPr/>
          <p:nvPr/>
        </p:nvPicPr>
        <p:blipFill>
          <a:blip r:embed="rId8" cstate="print"/>
          <a:srcRect t="12252"/>
          <a:stretch>
            <a:fillRect/>
          </a:stretch>
        </p:blipFill>
        <p:spPr bwMode="auto">
          <a:xfrm rot="5400000">
            <a:off x="6444208" y="1844824"/>
            <a:ext cx="280831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「童趣樂陶陶」課程介紹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體驗項目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zh-TW" altLang="zh-TW" sz="2400" dirty="0" smtClean="0">
                <a:latin typeface="Times New Roman"/>
                <a:ea typeface="標楷體"/>
                <a:cs typeface="Times New Roman"/>
              </a:rPr>
              <a:t> </a:t>
            </a:r>
            <a:r>
              <a:rPr lang="zh-TW" altLang="en-US" sz="2400" dirty="0" smtClean="0">
                <a:latin typeface="Times New Roman"/>
                <a:ea typeface="標楷體"/>
                <a:cs typeface="Times New Roman"/>
              </a:rPr>
              <a:t>製作</a:t>
            </a:r>
            <a:r>
              <a:rPr lang="zh-TW" altLang="zh-TW" sz="2400" dirty="0" smtClean="0">
                <a:latin typeface="Times New Roman"/>
                <a:ea typeface="標楷體"/>
                <a:cs typeface="Times New Roman"/>
              </a:rPr>
              <a:t>「書法」之書法工具，例如：水滴、筆架、筆洗、硯台、硯屏、臂擱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/>
            <a:r>
              <a:rPr lang="zh-TW" altLang="zh-TW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捏陶流程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：以水滴為例，包含拍打陶土、挖洞、製作蓋子及連接小嘴，穿洞寫名字，最後彩繪青花。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/>
            <a:r>
              <a:rPr lang="zh-TW" altLang="zh-TW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注意事項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：完成步驟後，將作品置於中間木板，勿用手不斷搓揉，否則易龜裂。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/>
            <a:r>
              <a:rPr lang="zh-TW" altLang="en-US" sz="2400" b="1" u="sng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本課程建議中高年級參加。</a:t>
            </a:r>
            <a:endParaRPr lang="zh-TW" altLang="zh-TW" sz="2400" b="1" u="sng" dirty="0" smtClean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" name="圖片 3" descr="IMG_219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7744" y="4941168"/>
            <a:ext cx="2160240" cy="1440160"/>
          </a:xfrm>
          <a:prstGeom prst="rect">
            <a:avLst/>
          </a:prstGeom>
        </p:spPr>
      </p:pic>
      <p:pic>
        <p:nvPicPr>
          <p:cNvPr id="5" name="圖片 4" descr="IMG_2186.JPG"/>
          <p:cNvPicPr/>
          <p:nvPr/>
        </p:nvPicPr>
        <p:blipFill>
          <a:blip r:embed="rId3" cstate="print"/>
          <a:srcRect l="31333" t="16766" r="21200" b="8982"/>
          <a:stretch>
            <a:fillRect/>
          </a:stretch>
        </p:blipFill>
        <p:spPr>
          <a:xfrm>
            <a:off x="827584" y="4941168"/>
            <a:ext cx="1381125" cy="1443198"/>
          </a:xfrm>
          <a:prstGeom prst="rect">
            <a:avLst/>
          </a:prstGeom>
        </p:spPr>
      </p:pic>
      <p:pic>
        <p:nvPicPr>
          <p:cNvPr id="6" name="圖片 5" descr="IMG_8619.JPG">
            <a:hlinkClick r:id="rId4" action="ppaction://hlinkfile"/>
          </p:cNvPr>
          <p:cNvPicPr/>
          <p:nvPr/>
        </p:nvPicPr>
        <p:blipFill>
          <a:blip r:embed="rId5" cstate="print"/>
          <a:srcRect l="17218" r="13576" b="3980"/>
          <a:stretch>
            <a:fillRect/>
          </a:stretch>
        </p:blipFill>
        <p:spPr>
          <a:xfrm>
            <a:off x="7020272" y="4941168"/>
            <a:ext cx="1584176" cy="1449668"/>
          </a:xfrm>
          <a:prstGeom prst="rect">
            <a:avLst/>
          </a:prstGeom>
        </p:spPr>
      </p:pic>
      <p:pic>
        <p:nvPicPr>
          <p:cNvPr id="7" name="圖片 6" descr="IMG_2213.JPG"/>
          <p:cNvPicPr/>
          <p:nvPr/>
        </p:nvPicPr>
        <p:blipFill>
          <a:blip r:embed="rId6" cstate="print"/>
          <a:srcRect t="11628" r="4954" b="6046"/>
          <a:stretch>
            <a:fillRect/>
          </a:stretch>
        </p:blipFill>
        <p:spPr>
          <a:xfrm>
            <a:off x="4499992" y="4941169"/>
            <a:ext cx="2448272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「青花瓷」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980928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請構思專屬於你的青花圖案於作品上。凡塗上顏料之處經燒製過後都會呈現青色，留白亦是讓作品畫龍點睛的關鍵！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青花源自於中國，為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白底藍花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的陶瓷器。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青花料是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從含鈷的礦石中提煉出來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的，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經過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1300℃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高温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燒製而成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IMG_9276.JPG">
            <a:hlinkClick r:id="rId2" action="ppaction://hlinkfile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0192" y="4797152"/>
            <a:ext cx="2376264" cy="1512168"/>
          </a:xfrm>
          <a:prstGeom prst="rect">
            <a:avLst/>
          </a:prstGeom>
        </p:spPr>
      </p:pic>
      <p:pic>
        <p:nvPicPr>
          <p:cNvPr id="5" name="圖片 4" descr="IMG_1994.JPG"/>
          <p:cNvPicPr/>
          <p:nvPr/>
        </p:nvPicPr>
        <p:blipFill>
          <a:blip r:embed="rId4" cstate="print"/>
          <a:srcRect l="7358" t="5025" r="12709" b="13568"/>
          <a:stretch>
            <a:fillRect/>
          </a:stretch>
        </p:blipFill>
        <p:spPr>
          <a:xfrm>
            <a:off x="3995936" y="4797152"/>
            <a:ext cx="2232248" cy="1506290"/>
          </a:xfrm>
          <a:prstGeom prst="rect">
            <a:avLst/>
          </a:prstGeom>
        </p:spPr>
      </p:pic>
      <p:pic>
        <p:nvPicPr>
          <p:cNvPr id="6" name="圖片 5" descr="IMG_9922.JPG"/>
          <p:cNvPicPr/>
          <p:nvPr/>
        </p:nvPicPr>
        <p:blipFill>
          <a:blip r:embed="rId5" cstate="print"/>
          <a:srcRect l="23950" t="25000" r="21306"/>
          <a:stretch>
            <a:fillRect/>
          </a:stretch>
        </p:blipFill>
        <p:spPr>
          <a:xfrm>
            <a:off x="2267744" y="4797152"/>
            <a:ext cx="1681622" cy="1533525"/>
          </a:xfrm>
          <a:prstGeom prst="rect">
            <a:avLst/>
          </a:prstGeom>
        </p:spPr>
      </p:pic>
      <p:pic>
        <p:nvPicPr>
          <p:cNvPr id="7" name="圖片 6" descr="IMG_2163.JPG"/>
          <p:cNvPicPr/>
          <p:nvPr/>
        </p:nvPicPr>
        <p:blipFill>
          <a:blip r:embed="rId6" cstate="print"/>
          <a:srcRect l="16667"/>
          <a:stretch>
            <a:fillRect/>
          </a:stretch>
        </p:blipFill>
        <p:spPr>
          <a:xfrm>
            <a:off x="395536" y="4797152"/>
            <a:ext cx="1800200" cy="1468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故宮青花瓷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98092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國立故宮博物院承襲清宮舊藏，收藏為數頗豐的明代官窯瓷器，其中又以青花為首。再者，近年透過各方徵集，增添許多民窯青花，足以呈現明代青花瓷的發展脈絡。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IMG_9276.JPG">
            <a:hlinkClick r:id="rId2" action="ppaction://hlinkfile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0192" y="4797152"/>
            <a:ext cx="2376264" cy="1512168"/>
          </a:xfrm>
          <a:prstGeom prst="rect">
            <a:avLst/>
          </a:prstGeom>
        </p:spPr>
      </p:pic>
      <p:pic>
        <p:nvPicPr>
          <p:cNvPr id="5" name="圖片 4" descr="IMG_1994.JPG"/>
          <p:cNvPicPr/>
          <p:nvPr/>
        </p:nvPicPr>
        <p:blipFill>
          <a:blip r:embed="rId4" cstate="print"/>
          <a:srcRect l="7358" t="5025" r="12709" b="13568"/>
          <a:stretch>
            <a:fillRect/>
          </a:stretch>
        </p:blipFill>
        <p:spPr>
          <a:xfrm>
            <a:off x="3995936" y="4797152"/>
            <a:ext cx="2232248" cy="1506290"/>
          </a:xfrm>
          <a:prstGeom prst="rect">
            <a:avLst/>
          </a:prstGeom>
        </p:spPr>
      </p:pic>
      <p:pic>
        <p:nvPicPr>
          <p:cNvPr id="6" name="圖片 5" descr="IMG_9922.JPG"/>
          <p:cNvPicPr/>
          <p:nvPr/>
        </p:nvPicPr>
        <p:blipFill>
          <a:blip r:embed="rId5" cstate="print"/>
          <a:srcRect l="23950" t="25000" r="21306"/>
          <a:stretch>
            <a:fillRect/>
          </a:stretch>
        </p:blipFill>
        <p:spPr>
          <a:xfrm>
            <a:off x="2267744" y="4797152"/>
            <a:ext cx="1681622" cy="1533525"/>
          </a:xfrm>
          <a:prstGeom prst="rect">
            <a:avLst/>
          </a:prstGeom>
        </p:spPr>
      </p:pic>
      <p:pic>
        <p:nvPicPr>
          <p:cNvPr id="7" name="圖片 6" descr="IMG_2163.JPG"/>
          <p:cNvPicPr/>
          <p:nvPr/>
        </p:nvPicPr>
        <p:blipFill>
          <a:blip r:embed="rId6" cstate="print"/>
          <a:srcRect l="16667"/>
          <a:stretch>
            <a:fillRect/>
          </a:stretch>
        </p:blipFill>
        <p:spPr>
          <a:xfrm>
            <a:off x="395536" y="4797152"/>
            <a:ext cx="1800200" cy="1468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五彩瓷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」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340768"/>
            <a:ext cx="8686800" cy="5184576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為釉上彩的一種，是在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已燒成的素胎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瓷器上，用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多種彩料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繪畫圖案花紋。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五彩是由宋、金時期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紅彩、綠彩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基礎上發展而來。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明代五彩器一般以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紅、綠、黃三色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為主，藍彩則以釉下青花代替。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清代康熙時期，由於發明了釉上藍彩，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所以藍彩代替了釉下青花，使釉上的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紅、綠、藍、黃、紫等五種彩料得到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充分發展，豐富了瓷繪的表現力，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「青花五彩」也逐漸被「五彩」所代替。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 descr="01300000231000122157630858946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789040"/>
            <a:ext cx="2511907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文字方塊 9"/>
          <p:cNvSpPr txBox="1"/>
          <p:nvPr/>
        </p:nvSpPr>
        <p:spPr>
          <a:xfrm>
            <a:off x="6552728" y="6021288"/>
            <a:ext cx="24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圖片來源：網路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文字來源：中國磁藝網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「色釉瓷」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673424"/>
            <a:ext cx="8686800" cy="518457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色釉瓷又稱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顏色釉瓷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，是依釉水色彩的變化來裝飾瓷器。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通常在釉料之中調整各種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微量元素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的含量，就能達到改變釉色的目的，如銅紅、鈷蘭、鐵黑、鉛綠等。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759624" y="623731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圖片與文字來源：中華博物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 descr="c7sdvln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933056"/>
            <a:ext cx="3416442" cy="2276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「書法用具」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請問你認識以下書法工具及其用途嗎？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水滴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筆架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筆洗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硯台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硯屏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臂擱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毛筆筆桿</a:t>
            </a:r>
            <a:endParaRPr lang="zh-TW" altLang="zh-TW" sz="4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 descr="擷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564904"/>
            <a:ext cx="4536504" cy="3786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文字方塊 9"/>
          <p:cNvSpPr txBox="1"/>
          <p:nvPr/>
        </p:nvSpPr>
        <p:spPr>
          <a:xfrm>
            <a:off x="6660232" y="63720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來源：網路圖片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陶製品燒製過程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IMG_38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4797152"/>
            <a:ext cx="2747797" cy="2060848"/>
          </a:xfrm>
          <a:prstGeom prst="rect">
            <a:avLst/>
          </a:prstGeom>
        </p:spPr>
      </p:pic>
      <p:pic>
        <p:nvPicPr>
          <p:cNvPr id="6" name="圖片 5" descr="IMG_39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97152"/>
            <a:ext cx="2747797" cy="2060848"/>
          </a:xfrm>
          <a:prstGeom prst="rect">
            <a:avLst/>
          </a:prstGeom>
        </p:spPr>
      </p:pic>
      <p:pic>
        <p:nvPicPr>
          <p:cNvPr id="7" name="圖片 6" descr="IMG_39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797152"/>
            <a:ext cx="2747797" cy="2060848"/>
          </a:xfrm>
          <a:prstGeom prst="rect">
            <a:avLst/>
          </a:prstGeom>
        </p:spPr>
      </p:pic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251520" y="1628800"/>
            <a:ext cx="8676456" cy="3024336"/>
          </a:xfrm>
        </p:spPr>
        <p:txBody>
          <a:bodyPr/>
          <a:lstStyle/>
          <a:p>
            <a:r>
              <a:rPr lang="zh-TW" altLang="en-US" b="1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步驟：</a:t>
            </a:r>
            <a:r>
              <a:rPr lang="zh-TW" altLang="zh-TW" b="1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土坯陰乾</a:t>
            </a:r>
            <a:r>
              <a:rPr lang="zh-TW" altLang="en-US" b="1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→</a:t>
            </a:r>
            <a:r>
              <a:rPr lang="zh-TW" altLang="zh-TW" b="1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素燒</a:t>
            </a:r>
            <a:r>
              <a:rPr lang="zh-TW" altLang="en-US" b="1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→</a:t>
            </a:r>
            <a:r>
              <a:rPr lang="zh-TW" altLang="zh-TW" b="1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上釉</a:t>
            </a:r>
            <a:r>
              <a:rPr lang="zh-TW" altLang="en-US" b="1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→</a:t>
            </a:r>
            <a:r>
              <a:rPr lang="zh-TW" altLang="zh-TW" b="1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釉燒</a:t>
            </a:r>
            <a:r>
              <a:rPr lang="zh-TW" altLang="en-US" b="1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→</a:t>
            </a:r>
            <a:r>
              <a:rPr lang="zh-TW" altLang="zh-TW" b="1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出窯</a:t>
            </a:r>
            <a:endParaRPr lang="en-US" altLang="zh-TW" b="1" u="sng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第一階段稱做</a:t>
            </a:r>
            <a:r>
              <a:rPr lang="zh-TW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「素燒」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，以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800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度的低溫燒製，增加坯體強度。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第二階段的</a:t>
            </a:r>
            <a:r>
              <a:rPr lang="zh-TW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「釉燒」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則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1230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度的高溫燒製。</a:t>
            </a:r>
            <a:endParaRPr lang="en-US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請問溪山國小在哪兒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我們的學校又在哪兒 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4843462" cy="5373216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764704"/>
            <a:ext cx="506633" cy="506633"/>
          </a:xfrm>
          <a:prstGeom prst="rect">
            <a:avLst/>
          </a:prstGeom>
        </p:spPr>
      </p:pic>
      <p:pic>
        <p:nvPicPr>
          <p:cNvPr id="8" name="圖片 7" descr="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352158"/>
            <a:ext cx="3888432" cy="5505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772816"/>
            <a:ext cx="149169" cy="149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241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「童趣樂陶陶」學習單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請問你完成哪些「書法用具」陶製品？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請問你再過程中運用了哪些陶藝技法？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這次陶藝體驗活動你學習到什麼呢？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請問你所製作的陶製品，屬於哪種系列？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參加完陶藝體驗，你給自己打幾分？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參加完陶藝體驗，你有什麼想法或感受？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u="sng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hlinkClick r:id="rId2" action="ppaction://hlinkfile"/>
              </a:rPr>
              <a:t>問卷檔案連結</a:t>
            </a:r>
            <a:endParaRPr lang="zh-TW" altLang="en-US" u="sng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1" t="2439"/>
          <a:stretch/>
        </p:blipFill>
        <p:spPr>
          <a:xfrm>
            <a:off x="323528" y="1399430"/>
            <a:ext cx="3456062" cy="2346780"/>
          </a:xfrm>
        </p:spPr>
      </p:pic>
      <p:sp>
        <p:nvSpPr>
          <p:cNvPr id="26009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關於藝術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學校</a:t>
            </a:r>
            <a:endParaRPr lang="zh-TW" altLang="en-US" b="1" dirty="0" smtClean="0"/>
          </a:p>
        </p:txBody>
      </p:sp>
      <p:sp>
        <p:nvSpPr>
          <p:cNvPr id="5" name="橢圓 4"/>
          <p:cNvSpPr/>
          <p:nvPr/>
        </p:nvSpPr>
        <p:spPr>
          <a:xfrm>
            <a:off x="323528" y="2348879"/>
            <a:ext cx="792088" cy="3600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pic>
        <p:nvPicPr>
          <p:cNvPr id="6" name="內容版面配置區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65" t="7800" r="7763"/>
          <a:stretch/>
        </p:blipFill>
        <p:spPr>
          <a:xfrm>
            <a:off x="4150581" y="1412776"/>
            <a:ext cx="4846667" cy="2377420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5364088" y="3788249"/>
            <a:ext cx="2540968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部落格</a:t>
            </a:r>
            <a:endParaRPr lang="zh-TW" altLang="en-US" sz="2000" dirty="0" smtClean="0"/>
          </a:p>
        </p:txBody>
      </p:sp>
      <p:pic>
        <p:nvPicPr>
          <p:cNvPr id="8" name="內容版面配置區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164"/>
          <a:stretch/>
        </p:blipFill>
        <p:spPr>
          <a:xfrm>
            <a:off x="323528" y="4437112"/>
            <a:ext cx="3456384" cy="1853709"/>
          </a:xfrm>
          <a:prstGeom prst="rect">
            <a:avLst/>
          </a:prstGeom>
        </p:spPr>
      </p:pic>
      <p:pic>
        <p:nvPicPr>
          <p:cNvPr id="10" name="內容版面配置區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55"/>
          <a:stretch>
            <a:fillRect/>
          </a:stretch>
        </p:blipFill>
        <p:spPr>
          <a:xfrm>
            <a:off x="4150774" y="4405904"/>
            <a:ext cx="4813714" cy="1757117"/>
          </a:xfrm>
          <a:prstGeom prst="rect">
            <a:avLst/>
          </a:prstGeom>
        </p:spPr>
      </p:pic>
      <p:pic>
        <p:nvPicPr>
          <p:cNvPr id="9" name="圖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18" r="2171" b="26504"/>
          <a:stretch/>
        </p:blipFill>
        <p:spPr bwMode="auto">
          <a:xfrm>
            <a:off x="5868144" y="4869160"/>
            <a:ext cx="3096344" cy="129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橢圓 10"/>
          <p:cNvSpPr/>
          <p:nvPr/>
        </p:nvSpPr>
        <p:spPr>
          <a:xfrm>
            <a:off x="4860032" y="5624103"/>
            <a:ext cx="792088" cy="2531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722756" y="3780582"/>
            <a:ext cx="2540968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學校官網</a:t>
            </a: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781236" y="6290821"/>
            <a:ext cx="2540968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臉書粉絲頁</a:t>
            </a:r>
            <a:endParaRPr lang="zh-TW" altLang="en-US" sz="2000" dirty="0" smtClean="0"/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5436096" y="6196855"/>
            <a:ext cx="2540968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GOOGLE</a:t>
            </a:r>
            <a:r>
              <a:rPr lang="zh-TW" altLang="en-US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網路相簿</a:t>
            </a:r>
          </a:p>
        </p:txBody>
      </p:sp>
      <p:sp>
        <p:nvSpPr>
          <p:cNvPr id="15" name="雲朵形圖說文字 14"/>
          <p:cNvSpPr/>
          <p:nvPr/>
        </p:nvSpPr>
        <p:spPr>
          <a:xfrm>
            <a:off x="6983760" y="4365104"/>
            <a:ext cx="2160240" cy="1440160"/>
          </a:xfrm>
          <a:prstGeom prst="cloudCallout">
            <a:avLst>
              <a:gd name="adj1" fmla="val -86250"/>
              <a:gd name="adj2" fmla="val 789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236296" y="4725144"/>
            <a:ext cx="1835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如需原始檔案，請自備隨身碟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9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5040560" cy="149817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4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臺北市士林區</a:t>
            </a:r>
            <a:r>
              <a:rPr lang="en-US" altLang="zh-TW" sz="4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4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溪山國民小學</a:t>
            </a:r>
            <a:r>
              <a:rPr lang="en-US" altLang="zh-TW" sz="4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4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誠摯歡迎您的蒞臨</a:t>
            </a:r>
            <a:endParaRPr lang="zh-TW" altLang="en-US" sz="47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溪山臨近景點</a:t>
            </a:r>
            <a:endParaRPr lang="zh-TW" altLang="en-US" dirty="0"/>
          </a:p>
        </p:txBody>
      </p:sp>
      <p:pic>
        <p:nvPicPr>
          <p:cNvPr id="4" name="Picture 5" descr="http://microbiology.scu.edu.tw/environ/wai-s-s2/m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16489"/>
            <a:ext cx="8536371" cy="511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6876256" y="2628718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275856" y="4437112"/>
            <a:ext cx="86409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868144" y="350344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雙溪淨水廠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696236" y="31387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內雙溪森林自然公園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668344" y="24208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千蝶谷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028384" y="20515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天溪園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8009142" y="2071436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668344" y="2420888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6732241" y="3138756"/>
            <a:ext cx="2232248" cy="4342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5796136" y="3519101"/>
            <a:ext cx="151216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4139952" y="51571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順益原住民博物館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4067944" y="5157192"/>
            <a:ext cx="2232248" cy="4342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 descr="擷取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577814"/>
            <a:ext cx="1440160" cy="946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art\Desktop\taibei_gugong_bowuyuan-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150393"/>
            <a:ext cx="1713590" cy="1142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7686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溪山國小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本校東和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汐止市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萬里鄉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為鄰，南隔五指山山脈與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內湖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相鄰，北方則屬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大屯火山群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為主之陽明山國家公園範圍。</a:t>
            </a:r>
          </a:p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學校緊鄰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陽明山國家公園及內雙溪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，三面環山，溪流相伴，自然生態環境豐富，山林、步道及溪流成為環境教學資源，為臺北市唯一位於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水源保護區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之學校，部份學區歸入國家公園範圍內，故兼具生態保育與水源保護特色。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電影魯冰花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曾於民國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78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年至校拍攝，如今是社區民眾與學校的共同記憶，擁有豐富環境素材與人文故事。</a:t>
            </a:r>
          </a:p>
          <a:p>
            <a:pPr>
              <a:buNone/>
            </a:pPr>
            <a:endParaRPr lang="zh-TW" altLang="en-US" sz="28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故宮博物院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台北故宮博物院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(Taipei’s National Palace Museum)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，坐落在士林區外的雙溪旁，建築依山而建，是中國傳統的宮殿建築形式，收藏各類文物珍寶約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60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萬件，每三個月更換一次。還建有仿宋明庭院風格的至善園和至德園及張大千先生紀念館。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三大鎮館之寶為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肉形石、翠玉白菜和毛公鼎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；翠玉白菜和肉形石皆是精巧絕倫的工藝品，栩栩如生；而毛公鼎則是迄今為止鐫刻銘文最多的重器。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溪山國小環境</a:t>
            </a:r>
            <a:endParaRPr lang="zh-TW" altLang="en-US" dirty="0"/>
          </a:p>
        </p:txBody>
      </p:sp>
      <p:pic>
        <p:nvPicPr>
          <p:cNvPr id="5" name="圖片 4" descr="IMG_3461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l="2531" t="12184" r="2031" b="20807"/>
          <a:stretch>
            <a:fillRect/>
          </a:stretch>
        </p:blipFill>
        <p:spPr>
          <a:xfrm>
            <a:off x="0" y="1868042"/>
            <a:ext cx="9180512" cy="4297261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7164288" y="2420888"/>
            <a:ext cx="1728192" cy="1152128"/>
          </a:xfrm>
          <a:prstGeom prst="ellipse">
            <a:avLst/>
          </a:prstGeom>
          <a:solidFill>
            <a:srgbClr val="D9D9D9">
              <a:alpha val="4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452320" y="29969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文創教室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橢圓 7"/>
          <p:cNvSpPr/>
          <p:nvPr/>
        </p:nvSpPr>
        <p:spPr>
          <a:xfrm rot="5239444">
            <a:off x="7490735" y="4436151"/>
            <a:ext cx="503939" cy="1285403"/>
          </a:xfrm>
          <a:prstGeom prst="ellipse">
            <a:avLst/>
          </a:prstGeom>
          <a:solidFill>
            <a:srgbClr val="D9D9D9">
              <a:alpha val="5490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164288" y="4869160"/>
            <a:ext cx="110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學校入口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向上箭號 9"/>
          <p:cNvSpPr/>
          <p:nvPr/>
        </p:nvSpPr>
        <p:spPr>
          <a:xfrm>
            <a:off x="7201476" y="3861048"/>
            <a:ext cx="394860" cy="75608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 rot="5239444">
            <a:off x="8629602" y="4187557"/>
            <a:ext cx="571475" cy="360041"/>
          </a:xfrm>
          <a:prstGeom prst="ellipse">
            <a:avLst/>
          </a:prstGeom>
          <a:solidFill>
            <a:srgbClr val="D9D9D9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16" name="橢圓 15"/>
          <p:cNvSpPr/>
          <p:nvPr/>
        </p:nvSpPr>
        <p:spPr>
          <a:xfrm rot="5239444">
            <a:off x="2843585" y="2944222"/>
            <a:ext cx="645257" cy="333538"/>
          </a:xfrm>
          <a:prstGeom prst="ellipse">
            <a:avLst/>
          </a:prstGeom>
          <a:solidFill>
            <a:srgbClr val="D9D9D9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712460" y="4005064"/>
            <a:ext cx="61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廁所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951820" y="2780928"/>
            <a:ext cx="61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廁所</a:t>
            </a:r>
            <a:endParaRPr lang="zh-TW" altLang="en-US" b="1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1691680" y="2780928"/>
            <a:ext cx="1152128" cy="360039"/>
          </a:xfrm>
          <a:prstGeom prst="ellipse">
            <a:avLst/>
          </a:prstGeom>
          <a:solidFill>
            <a:srgbClr val="D9D9D9">
              <a:alpha val="6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763688" y="27716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活動中心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橢圓 18"/>
          <p:cNvSpPr/>
          <p:nvPr/>
        </p:nvSpPr>
        <p:spPr>
          <a:xfrm rot="5239444">
            <a:off x="5962055" y="2713112"/>
            <a:ext cx="784518" cy="360041"/>
          </a:xfrm>
          <a:prstGeom prst="ellipse">
            <a:avLst/>
          </a:prstGeom>
          <a:solidFill>
            <a:srgbClr val="D9D9D9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156176" y="2420888"/>
            <a:ext cx="612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飲水機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溪山環境指引</a:t>
            </a:r>
            <a:endParaRPr lang="zh-TW" altLang="en-US" dirty="0"/>
          </a:p>
        </p:txBody>
      </p:sp>
      <p:pic>
        <p:nvPicPr>
          <p:cNvPr id="12" name="圖片 11" descr="IMG_339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3240360" cy="215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圖片 12" descr="IMG_339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0032" y="1315819"/>
            <a:ext cx="3168352" cy="2185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矩形 10"/>
          <p:cNvSpPr/>
          <p:nvPr/>
        </p:nvSpPr>
        <p:spPr>
          <a:xfrm>
            <a:off x="5004048" y="3501008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▲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請跟隨文創教室指標前進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31640" y="3501008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▲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請由校門口鐵拉門進入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" name="圖片 14" descr="IMG_339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7624" y="4005064"/>
            <a:ext cx="3312368" cy="2190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圖片 15" descr="IMG_3400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60032" y="4072772"/>
            <a:ext cx="3096344" cy="2164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矩形 8"/>
          <p:cNvSpPr/>
          <p:nvPr/>
        </p:nvSpPr>
        <p:spPr>
          <a:xfrm>
            <a:off x="4644008" y="6237207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▲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廁所位在資源教室旁，請輕聲細語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31640" y="623731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▲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途經男女共用的廁所兩間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文創教室環境</a:t>
            </a:r>
            <a:endParaRPr lang="zh-TW" altLang="en-US" dirty="0"/>
          </a:p>
        </p:txBody>
      </p:sp>
      <p:pic>
        <p:nvPicPr>
          <p:cNvPr id="4" name="內容版面配置區 3" descr="IMG_340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3" y="1556792"/>
            <a:ext cx="3024337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圖片 4" descr="IMG_340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3648" y="1556792"/>
            <a:ext cx="3096344" cy="2016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圖片 5" descr="IMG_341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3648" y="4221088"/>
            <a:ext cx="3096344" cy="2016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圖片 6" descr="IMG_3417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88024" y="4221088"/>
            <a:ext cx="3024336" cy="2016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矩形 7"/>
          <p:cNvSpPr/>
          <p:nvPr/>
        </p:nvSpPr>
        <p:spPr>
          <a:xfrm>
            <a:off x="1331640" y="6237207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▲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文創教室內部及桌椅擺方情形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32040" y="6237207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▲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文創教室戶外休息區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31640" y="3645024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▲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蒙德里安長廊右方即為教室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76056" y="363573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▲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文創教室外觀一景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1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pic>
          <p:nvPicPr>
            <p:cNvPr id="5" name="圖片 4" descr="http://4.bp.blogspot.com/_BeXwd_fBakg/SRW-SG_YgtI/AAAAAAAAABs/iNPxlJtiou0/s200/%E7%AB%8A%E7%AB%8A%E7%A7%81%E8%AA%9E.JPG"/>
            <p:cNvPicPr/>
            <p:nvPr/>
          </p:nvPicPr>
          <p:blipFill>
            <a:blip r:embed="rId2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228184" y="0"/>
              <a:ext cx="2915816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圖片 5" descr="http://1.bp.blogspot.com/_BeXwd_fBakg/SRW86YK4cEI/AAAAAAAAABc/1Yicc4zAw0s/s200/%E9%8A%85%E7%B6%A0%E9%87%89%E5%A4%A7%E5%A3%BA.JPG"/>
            <p:cNvPicPr/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-1" y="3501008"/>
              <a:ext cx="3275857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圖片 6" descr="http://3.bp.blogspot.com/_BeXwd_fBakg/SRW8LZpuAnI/AAAAAAAAABU/VRz4zHoYp1M/s200/%E6%AE%BF%E5%A0%82.JPG"/>
            <p:cNvPicPr/>
            <p:nvPr/>
          </p:nvPicPr>
          <p:blipFill>
            <a:blip r:embed="rId4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335688" y="3501008"/>
              <a:ext cx="2808312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圖片 7" descr="http://1.bp.blogspot.com/_BeXwd_fBakg/SRW6z9y66tI/AAAAAAAAABM/bn78BfYP-BU/s200/%E8%A3%82%E7%B4%8B%E9%87%89%E6%B0%B4%E7%9B%A4.JPG"/>
            <p:cNvPicPr/>
            <p:nvPr/>
          </p:nvPicPr>
          <p:blipFill>
            <a:blip r:embed="rId5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3275856" y="3501008"/>
              <a:ext cx="3059832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圖片 8" descr="http://2.bp.blogspot.com/_BeXwd_fBakg/SRW5t2PXmLI/AAAAAAAAABE/9k-gxqJqoN8/s200/%E7%B5%95%E8%89%B2.JPG"/>
            <p:cNvPicPr/>
            <p:nvPr/>
          </p:nvPicPr>
          <p:blipFill>
            <a:blip r:embed="rId6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2771800" y="0"/>
              <a:ext cx="3456384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圖片 9" descr="http://1.bp.blogspot.com/_BeXwd_fBakg/SRW4j4nCB1I/AAAAAAAAAA8/sxxlLuFALOE/s200/%E7%AA%97%E6%99%AF.JPG"/>
            <p:cNvPicPr/>
            <p:nvPr/>
          </p:nvPicPr>
          <p:blipFill>
            <a:blip r:embed="rId7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0" y="0"/>
              <a:ext cx="2771800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3792" y="2200644"/>
            <a:ext cx="8062664" cy="187642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8890">
              <a:bevelT w="38100" h="38100"/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lang="zh-TW" altLang="en-US" sz="6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童趣樂陶陶</a:t>
            </a:r>
            <a:r>
              <a:rPr lang="en-US" altLang="zh-TW" sz="6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6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zh-TW" sz="4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書陶相依在溪山</a:t>
            </a:r>
            <a:endParaRPr lang="zh-TW" alt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1321152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授課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講師：徐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明稷 老師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助     教：何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榮值 老師</a:t>
            </a:r>
          </a:p>
        </p:txBody>
      </p:sp>
    </p:spTree>
  </p:cSld>
  <p:clrMapOvr>
    <a:masterClrMapping/>
  </p:clrMapOvr>
  <p:transition advClick="0" advTm="5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3233</TotalTime>
  <Words>1323</Words>
  <Application>Microsoft Office PowerPoint</Application>
  <PresentationFormat>如螢幕大小 (4:3)</PresentationFormat>
  <Paragraphs>121</Paragraphs>
  <Slides>22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Office 佈景主題</vt:lpstr>
      <vt:lpstr>雲遊溪山趣學習  藝術體驗課程自導式學習 童趣樂陶陶</vt:lpstr>
      <vt:lpstr>請問溪山國小在哪兒 我們的學校又在哪兒 </vt:lpstr>
      <vt:lpstr>溪山臨近景點</vt:lpstr>
      <vt:lpstr>溪山國小</vt:lpstr>
      <vt:lpstr>故宮博物院</vt:lpstr>
      <vt:lpstr>溪山國小環境</vt:lpstr>
      <vt:lpstr>溪山環境指引</vt:lpstr>
      <vt:lpstr>文創教室環境</vt:lpstr>
      <vt:lpstr>童趣樂陶陶 書陶相依在溪山</vt:lpstr>
      <vt:lpstr>授課講師 徐明稷 老師</vt:lpstr>
      <vt:lpstr>助教 何榮值 老師</vt:lpstr>
      <vt:lpstr>助教 陳盈伶 老師</vt:lpstr>
      <vt:lpstr>「童趣樂陶陶」課程介紹</vt:lpstr>
      <vt:lpstr>「青花瓷」</vt:lpstr>
      <vt:lpstr>故宮青花瓷</vt:lpstr>
      <vt:lpstr>「五彩瓷」</vt:lpstr>
      <vt:lpstr>「色釉瓷」</vt:lpstr>
      <vt:lpstr>「書法用具」</vt:lpstr>
      <vt:lpstr>陶製品燒製過程</vt:lpstr>
      <vt:lpstr>「童趣樂陶陶」學習單</vt:lpstr>
      <vt:lpstr>關於藝術學校</vt:lpstr>
      <vt:lpstr>臺北市士林區 溪山國民小學 誠摯歡迎您的蒞臨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雲遊溪山趣學習</dc:title>
  <dc:creator>principle</dc:creator>
  <cp:lastModifiedBy>art</cp:lastModifiedBy>
  <cp:revision>235</cp:revision>
  <cp:lastPrinted>2016-05-24T12:38:25Z</cp:lastPrinted>
  <dcterms:created xsi:type="dcterms:W3CDTF">2016-05-18T05:32:42Z</dcterms:created>
  <dcterms:modified xsi:type="dcterms:W3CDTF">2016-07-20T01:27:06Z</dcterms:modified>
</cp:coreProperties>
</file>