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handoutMasterIdLst>
    <p:handoutMasterId r:id="rId15"/>
  </p:handoutMasterIdLst>
  <p:sldIdLst>
    <p:sldId id="339" r:id="rId2"/>
    <p:sldId id="373" r:id="rId3"/>
    <p:sldId id="371" r:id="rId4"/>
    <p:sldId id="372" r:id="rId5"/>
    <p:sldId id="374" r:id="rId6"/>
    <p:sldId id="375" r:id="rId7"/>
    <p:sldId id="376" r:id="rId8"/>
    <p:sldId id="377" r:id="rId9"/>
    <p:sldId id="378" r:id="rId10"/>
    <p:sldId id="380" r:id="rId11"/>
    <p:sldId id="379" r:id="rId12"/>
    <p:sldId id="298" r:id="rId13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E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74" autoAdjust="0"/>
    <p:restoredTop sz="94660"/>
  </p:normalViewPr>
  <p:slideViewPr>
    <p:cSldViewPr>
      <p:cViewPr varScale="1">
        <p:scale>
          <a:sx n="67" d="100"/>
          <a:sy n="67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99621-9F89-4DCB-8348-C65F63E0537B}" type="datetimeFigureOut">
              <a:rPr lang="zh-TW" altLang="en-US" smtClean="0"/>
              <a:t>2016/2/21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2426D-DF6C-475A-A4D3-E418B78FE2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0438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33D63-8638-4F09-B08E-A6E89C87F516}" type="datetimeFigureOut">
              <a:rPr lang="zh-TW" altLang="en-US" smtClean="0"/>
              <a:t>2016/2/21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A0DFF-E744-4A18-8A5C-DC6616199F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242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0DFF-E744-4A18-8A5C-DC6616199F3B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4044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0DFF-E744-4A18-8A5C-DC6616199F3B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8349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0DFF-E744-4A18-8A5C-DC6616199F3B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4044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0DFF-E744-4A18-8A5C-DC6616199F3B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4044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0DFF-E744-4A18-8A5C-DC6616199F3B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4044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0DFF-E744-4A18-8A5C-DC6616199F3B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4044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0DFF-E744-4A18-8A5C-DC6616199F3B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4044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0DFF-E744-4A18-8A5C-DC6616199F3B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4044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0DFF-E744-4A18-8A5C-DC6616199F3B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4044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0DFF-E744-4A18-8A5C-DC6616199F3B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4044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gradFill flip="none" rotWithShape="1">
          <a:gsLst>
            <a:gs pos="0">
              <a:schemeClr val="accent3"/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02CD8A-6C06-4DCC-A34B-4ECCC7C659E9}" type="datetimeFigureOut">
              <a:rPr lang="zh-TW" altLang="en-US" smtClean="0"/>
              <a:t>2016/2/21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0D989-A3E4-4CF4-A16D-EBB790A9810C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 descr="C:\Users\USER\Desktop\校務評鑑封面\102-2.jp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3737610" cy="1463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9991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02CD8A-6C06-4DCC-A34B-4ECCC7C659E9}" type="datetimeFigureOut">
              <a:rPr lang="zh-TW" altLang="en-US" smtClean="0"/>
              <a:t>2016/2/21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0D989-A3E4-4CF4-A16D-EBB790A981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174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02CD8A-6C06-4DCC-A34B-4ECCC7C659E9}" type="datetimeFigureOut">
              <a:rPr lang="zh-TW" altLang="en-US" smtClean="0"/>
              <a:t>2016/2/21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0D989-A3E4-4CF4-A16D-EBB790A981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885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4000" y="5778000"/>
            <a:ext cx="1440000" cy="1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5778000"/>
            <a:ext cx="1440000" cy="1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5778000"/>
            <a:ext cx="1440000" cy="1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3522" y="5778000"/>
            <a:ext cx="1438558" cy="1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0457" y="5778000"/>
            <a:ext cx="1439335" cy="1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78000"/>
            <a:ext cx="1442342" cy="1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8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936" y="5778000"/>
            <a:ext cx="144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02CD8A-6C06-4DCC-A34B-4ECCC7C659E9}" type="datetimeFigureOut">
              <a:rPr lang="zh-TW" altLang="en-US" smtClean="0"/>
              <a:t>2016/2/21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0D989-A3E4-4CF4-A16D-EBB790A9810C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4" name="圖片 13" descr="C:\Users\USER\Desktop\校務評鑑封面\102-2.jpg"/>
          <p:cNvPicPr/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81" y="260648"/>
            <a:ext cx="1991502" cy="7794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6985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66883" y="274638"/>
            <a:ext cx="6619917" cy="11430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1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02CD8A-6C06-4DCC-A34B-4ECCC7C659E9}" type="datetimeFigureOut">
              <a:rPr lang="zh-TW" altLang="en-US" smtClean="0"/>
              <a:t>2016/2/21</a:t>
            </a:fld>
            <a:endParaRPr lang="zh-TW" altLang="en-US"/>
          </a:p>
        </p:txBody>
      </p:sp>
      <p:sp>
        <p:nvSpPr>
          <p:cNvPr id="1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1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0D989-A3E4-4CF4-A16D-EBB790A9810C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5" name="圖片 14" descr="C:\Users\USER\Desktop\校務評鑑封面\102-2.jp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81" y="260648"/>
            <a:ext cx="1991502" cy="7794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4672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02CD8A-6C06-4DCC-A34B-4ECCC7C659E9}" type="datetimeFigureOut">
              <a:rPr lang="zh-TW" altLang="en-US" smtClean="0"/>
              <a:t>2016/2/21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0D989-A3E4-4CF4-A16D-EBB790A981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577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4000" y="5778000"/>
            <a:ext cx="1440000" cy="10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5778000"/>
            <a:ext cx="1440000" cy="10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5778000"/>
            <a:ext cx="1440000" cy="10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3522" y="5778000"/>
            <a:ext cx="1438558" cy="10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0457" y="5778000"/>
            <a:ext cx="1439335" cy="10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78000"/>
            <a:ext cx="1442342" cy="10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8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936" y="5778000"/>
            <a:ext cx="1440000" cy="10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66882" y="274638"/>
            <a:ext cx="6619917" cy="11430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02CD8A-6C06-4DCC-A34B-4ECCC7C659E9}" type="datetimeFigureOut">
              <a:rPr lang="zh-TW" altLang="en-US" smtClean="0"/>
              <a:t>2016/2/21</a:t>
            </a:fld>
            <a:endParaRPr lang="zh-TW" altLang="en-US"/>
          </a:p>
        </p:txBody>
      </p:sp>
      <p:sp>
        <p:nvSpPr>
          <p:cNvPr id="1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1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0D989-A3E4-4CF4-A16D-EBB790A9810C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6" name="圖片 15" descr="C:\Users\USER\Desktop\校務評鑑封面\102-2.jpg"/>
          <p:cNvPicPr/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81" y="260648"/>
            <a:ext cx="1991502" cy="7794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2555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4000" y="5778000"/>
            <a:ext cx="1440000" cy="1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5778000"/>
            <a:ext cx="1440000" cy="1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5778000"/>
            <a:ext cx="1440000" cy="1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3522" y="5778000"/>
            <a:ext cx="1438558" cy="1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0457" y="5778000"/>
            <a:ext cx="1439335" cy="1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78000"/>
            <a:ext cx="1442342" cy="1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8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936" y="5778000"/>
            <a:ext cx="144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66883" y="274638"/>
            <a:ext cx="6619917" cy="11430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02CD8A-6C06-4DCC-A34B-4ECCC7C659E9}" type="datetimeFigureOut">
              <a:rPr lang="zh-TW" altLang="en-US" smtClean="0"/>
              <a:t>2016/2/21</a:t>
            </a:fld>
            <a:endParaRPr lang="zh-TW" altLang="en-US"/>
          </a:p>
        </p:txBody>
      </p:sp>
      <p:sp>
        <p:nvSpPr>
          <p:cNvPr id="1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1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0D989-A3E4-4CF4-A16D-EBB790A9810C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8" name="圖片 17" descr="C:\Users\USER\Desktop\校務評鑑封面\102-2.jpg"/>
          <p:cNvPicPr/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81" y="260648"/>
            <a:ext cx="1991502" cy="7794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2057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4000" y="5778000"/>
            <a:ext cx="1440000" cy="1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5778000"/>
            <a:ext cx="1440000" cy="1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5778000"/>
            <a:ext cx="1440000" cy="1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3522" y="5778000"/>
            <a:ext cx="1438558" cy="1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0457" y="5778000"/>
            <a:ext cx="1439335" cy="1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78000"/>
            <a:ext cx="1442342" cy="1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8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936" y="5778000"/>
            <a:ext cx="144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66882" y="274638"/>
            <a:ext cx="6619917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02CD8A-6C06-4DCC-A34B-4ECCC7C659E9}" type="datetimeFigureOut">
              <a:rPr lang="zh-TW" altLang="en-US" smtClean="0"/>
              <a:t>2016/2/21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0D989-A3E4-4CF4-A16D-EBB790A9810C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4" name="圖片 13" descr="C:\Users\USER\Desktop\校務評鑑封面\102-2.jpg"/>
          <p:cNvPicPr/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81" y="260648"/>
            <a:ext cx="1991502" cy="7794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108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02CD8A-6C06-4DCC-A34B-4ECCC7C659E9}" type="datetimeFigureOut">
              <a:rPr lang="zh-TW" altLang="en-US" smtClean="0"/>
              <a:t>2016/2/21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0D989-A3E4-4CF4-A16D-EBB790A981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452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02CD8A-6C06-4DCC-A34B-4ECCC7C659E9}" type="datetimeFigureOut">
              <a:rPr lang="zh-TW" altLang="en-US" smtClean="0"/>
              <a:t>2016/2/21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0D989-A3E4-4CF4-A16D-EBB790A981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176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02CD8A-6C06-4DCC-A34B-4ECCC7C659E9}" type="datetimeFigureOut">
              <a:rPr lang="zh-TW" altLang="en-US" smtClean="0"/>
              <a:t>2016/2/21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0D989-A3E4-4CF4-A16D-EBB790A981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186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0002CD8A-6C06-4DCC-A34B-4ECCC7C659E9}" type="datetimeFigureOut">
              <a:rPr lang="zh-TW" altLang="en-US" smtClean="0"/>
              <a:t>2016/2/21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6D30D989-A3E4-4CF4-A16D-EBB790A9810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msnp.gov.tw/index.php?option=com_youvideo&amp;view=vdetail&amp;id=131&amp;Itemid=206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ctrTitle"/>
          </p:nvPr>
        </p:nvSpPr>
        <p:spPr>
          <a:xfrm>
            <a:off x="827584" y="2276872"/>
            <a:ext cx="7772400" cy="3384376"/>
          </a:xfrm>
        </p:spPr>
        <p:txBody>
          <a:bodyPr/>
          <a:lstStyle/>
          <a:p>
            <a:r>
              <a:rPr lang="zh-TW" altLang="en-US" sz="6000" b="1" dirty="0" smtClean="0">
                <a:solidFill>
                  <a:srgbClr val="7030A0"/>
                </a:solidFill>
                <a:latin typeface="+mj-ea"/>
              </a:rPr>
              <a:t>大屯火山知多少</a:t>
            </a:r>
            <a:r>
              <a:rPr lang="en-US" altLang="zh-TW" sz="6000" b="1" dirty="0" smtClean="0">
                <a:solidFill>
                  <a:srgbClr val="7030A0"/>
                </a:solidFill>
                <a:latin typeface="+mj-ea"/>
              </a:rPr>
              <a:t>?</a:t>
            </a:r>
            <a:br>
              <a:rPr lang="en-US" altLang="zh-TW" sz="6000" b="1" dirty="0" smtClean="0">
                <a:solidFill>
                  <a:srgbClr val="7030A0"/>
                </a:solidFill>
                <a:latin typeface="+mj-ea"/>
              </a:rPr>
            </a:br>
            <a:r>
              <a:rPr lang="en-US" altLang="zh-TW" sz="6000" b="1" dirty="0">
                <a:solidFill>
                  <a:srgbClr val="7030A0"/>
                </a:solidFill>
                <a:latin typeface="+mj-ea"/>
              </a:rPr>
              <a:t/>
            </a:r>
            <a:br>
              <a:rPr lang="en-US" altLang="zh-TW" sz="6000" b="1" dirty="0">
                <a:solidFill>
                  <a:srgbClr val="7030A0"/>
                </a:solidFill>
                <a:latin typeface="+mj-ea"/>
              </a:rPr>
            </a:br>
            <a:endParaRPr lang="zh-TW" altLang="en-US" sz="6000" b="1" dirty="0">
              <a:solidFill>
                <a:srgbClr val="7030A0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6676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32656"/>
            <a:ext cx="8229600" cy="769441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五、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我們要注意的事</a:t>
            </a:r>
            <a:endParaRPr lang="zh-TW" altLang="en-US" dirty="0" smtClean="0">
              <a:solidFill>
                <a:schemeClr val="tx1">
                  <a:lumMod val="95000"/>
                  <a:lumOff val="5000"/>
                </a:schemeClr>
              </a:solidFill>
              <a:ea typeface="標楷體" pitchFamily="65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kern="100" dirty="0" smtClean="0">
                <a:latin typeface="+mj-ea"/>
              </a:rPr>
              <a:t>1.</a:t>
            </a:r>
            <a:r>
              <a:rPr lang="zh-TW" altLang="zh-TW" dirty="0">
                <a:latin typeface="+mj-ea"/>
              </a:rPr>
              <a:t>進行戶外教學時</a:t>
            </a:r>
            <a:r>
              <a:rPr lang="zh-TW" altLang="en-US" dirty="0" smtClean="0">
                <a:latin typeface="+mj-ea"/>
              </a:rPr>
              <a:t>應要遵守注意事項</a:t>
            </a:r>
            <a:r>
              <a:rPr lang="zh-TW" altLang="zh-TW" dirty="0" smtClean="0">
                <a:latin typeface="+mj-ea"/>
              </a:rPr>
              <a:t>，</a:t>
            </a:r>
            <a:r>
              <a:rPr lang="zh-TW" altLang="en-US" dirty="0">
                <a:latin typeface="+mj-ea"/>
              </a:rPr>
              <a:t>並</a:t>
            </a:r>
            <a:r>
              <a:rPr lang="zh-TW" altLang="en-US" dirty="0" smtClean="0">
                <a:latin typeface="+mj-ea"/>
              </a:rPr>
              <a:t>聽</a:t>
            </a:r>
            <a:endParaRPr lang="en-US" altLang="zh-TW" dirty="0" smtClean="0">
              <a:latin typeface="+mj-ea"/>
            </a:endParaRPr>
          </a:p>
          <a:p>
            <a:pPr marL="0" indent="0">
              <a:buNone/>
            </a:pPr>
            <a:r>
              <a:rPr lang="zh-TW" altLang="en-US" dirty="0">
                <a:latin typeface="+mj-ea"/>
              </a:rPr>
              <a:t> </a:t>
            </a:r>
            <a:r>
              <a:rPr lang="zh-TW" altLang="en-US" dirty="0" smtClean="0">
                <a:latin typeface="+mj-ea"/>
              </a:rPr>
              <a:t> 從</a:t>
            </a:r>
            <a:r>
              <a:rPr lang="zh-TW" altLang="en-US" dirty="0" smtClean="0">
                <a:latin typeface="+mj-ea"/>
              </a:rPr>
              <a:t>師長指示</a:t>
            </a:r>
            <a:r>
              <a:rPr lang="zh-TW" altLang="zh-TW" dirty="0" smtClean="0">
                <a:latin typeface="+mj-ea"/>
              </a:rPr>
              <a:t>以免</a:t>
            </a:r>
            <a:r>
              <a:rPr lang="zh-TW" altLang="zh-TW" dirty="0">
                <a:latin typeface="+mj-ea"/>
              </a:rPr>
              <a:t>發生危險。</a:t>
            </a:r>
            <a:endParaRPr lang="en-US" altLang="zh-TW" dirty="0">
              <a:latin typeface="+mj-ea"/>
            </a:endParaRPr>
          </a:p>
          <a:p>
            <a:pPr marL="0" indent="0">
              <a:buNone/>
            </a:pPr>
            <a:r>
              <a:rPr lang="en-US" altLang="zh-TW" dirty="0" smtClean="0">
                <a:latin typeface="+mj-ea"/>
              </a:rPr>
              <a:t>2.</a:t>
            </a:r>
            <a:r>
              <a:rPr lang="zh-TW" altLang="zh-TW" dirty="0">
                <a:latin typeface="+mj-ea"/>
              </a:rPr>
              <a:t>小油坑測量噴發</a:t>
            </a:r>
            <a:r>
              <a:rPr lang="zh-TW" altLang="zh-TW" dirty="0" smtClean="0">
                <a:latin typeface="+mj-ea"/>
              </a:rPr>
              <a:t>口</a:t>
            </a:r>
            <a:r>
              <a:rPr lang="zh-TW" altLang="en-US" dirty="0" smtClean="0">
                <a:latin typeface="+mj-ea"/>
              </a:rPr>
              <a:t>的</a:t>
            </a:r>
            <a:r>
              <a:rPr lang="zh-TW" altLang="zh-TW" dirty="0" smtClean="0">
                <a:latin typeface="+mj-ea"/>
              </a:rPr>
              <a:t>水溫</a:t>
            </a:r>
            <a:r>
              <a:rPr lang="zh-TW" altLang="zh-TW" dirty="0">
                <a:latin typeface="+mj-ea"/>
              </a:rPr>
              <a:t>與酸鹼值時</a:t>
            </a:r>
            <a:r>
              <a:rPr lang="zh-TW" altLang="zh-TW" dirty="0" smtClean="0">
                <a:latin typeface="+mj-ea"/>
              </a:rPr>
              <a:t>，</a:t>
            </a:r>
            <a:r>
              <a:rPr lang="zh-TW" altLang="en-US" dirty="0" smtClean="0">
                <a:latin typeface="+mj-ea"/>
              </a:rPr>
              <a:t>要</a:t>
            </a:r>
            <a:endParaRPr lang="en-US" altLang="zh-TW" dirty="0" smtClean="0">
              <a:latin typeface="+mj-ea"/>
            </a:endParaRPr>
          </a:p>
          <a:p>
            <a:pPr marL="0" indent="0">
              <a:buNone/>
            </a:pPr>
            <a:r>
              <a:rPr lang="zh-TW" altLang="en-US" dirty="0">
                <a:latin typeface="+mj-ea"/>
              </a:rPr>
              <a:t> </a:t>
            </a:r>
            <a:r>
              <a:rPr lang="zh-TW" altLang="en-US" dirty="0" smtClean="0">
                <a:latin typeface="+mj-ea"/>
              </a:rPr>
              <a:t> </a:t>
            </a:r>
            <a:r>
              <a:rPr lang="zh-TW" altLang="zh-TW" dirty="0" smtClean="0">
                <a:latin typeface="+mj-ea"/>
              </a:rPr>
              <a:t>依序</a:t>
            </a:r>
            <a:r>
              <a:rPr lang="zh-TW" altLang="zh-TW" dirty="0" smtClean="0">
                <a:latin typeface="+mj-ea"/>
              </a:rPr>
              <a:t>測量</a:t>
            </a:r>
            <a:r>
              <a:rPr lang="zh-TW" altLang="zh-TW" dirty="0">
                <a:latin typeface="+mj-ea"/>
              </a:rPr>
              <a:t>，以免發生跌落</a:t>
            </a:r>
            <a:r>
              <a:rPr lang="zh-TW" altLang="zh-TW" dirty="0" smtClean="0">
                <a:latin typeface="+mj-ea"/>
              </a:rPr>
              <a:t>與</a:t>
            </a:r>
            <a:r>
              <a:rPr lang="zh-TW" altLang="en-US" dirty="0" smtClean="0">
                <a:latin typeface="+mj-ea"/>
              </a:rPr>
              <a:t>燙</a:t>
            </a:r>
            <a:r>
              <a:rPr lang="zh-TW" altLang="zh-TW" dirty="0" smtClean="0">
                <a:latin typeface="+mj-ea"/>
              </a:rPr>
              <a:t>傷等意外</a:t>
            </a:r>
            <a:r>
              <a:rPr lang="zh-TW" altLang="zh-TW" dirty="0">
                <a:latin typeface="+mj-ea"/>
              </a:rPr>
              <a:t>。</a:t>
            </a:r>
            <a:endParaRPr lang="en-US" altLang="zh-TW" dirty="0">
              <a:latin typeface="+mj-ea"/>
            </a:endParaRPr>
          </a:p>
          <a:p>
            <a:pPr marL="0" indent="0">
              <a:buNone/>
            </a:pPr>
            <a:r>
              <a:rPr lang="en-US" altLang="zh-TW" dirty="0" smtClean="0">
                <a:latin typeface="+mj-ea"/>
              </a:rPr>
              <a:t>3.</a:t>
            </a:r>
            <a:r>
              <a:rPr lang="zh-TW" altLang="zh-TW" dirty="0">
                <a:latin typeface="+mj-ea"/>
              </a:rPr>
              <a:t>冷水坑泡腳趣時</a:t>
            </a:r>
            <a:r>
              <a:rPr lang="zh-TW" altLang="zh-TW" dirty="0" smtClean="0">
                <a:latin typeface="+mj-ea"/>
              </a:rPr>
              <a:t>，</a:t>
            </a:r>
            <a:r>
              <a:rPr lang="zh-TW" altLang="en-US" dirty="0" smtClean="0">
                <a:latin typeface="+mj-ea"/>
              </a:rPr>
              <a:t>記得</a:t>
            </a:r>
            <a:r>
              <a:rPr lang="zh-TW" altLang="zh-TW" dirty="0" smtClean="0">
                <a:latin typeface="+mj-ea"/>
              </a:rPr>
              <a:t>攜帶</a:t>
            </a:r>
            <a:r>
              <a:rPr lang="zh-TW" altLang="zh-TW" dirty="0">
                <a:latin typeface="+mj-ea"/>
              </a:rPr>
              <a:t>小</a:t>
            </a:r>
            <a:r>
              <a:rPr lang="zh-TW" altLang="zh-TW" dirty="0" smtClean="0">
                <a:latin typeface="+mj-ea"/>
              </a:rPr>
              <a:t>毛巾將</a:t>
            </a:r>
            <a:r>
              <a:rPr lang="zh-TW" altLang="zh-TW" dirty="0">
                <a:latin typeface="+mj-ea"/>
              </a:rPr>
              <a:t>腳</a:t>
            </a:r>
            <a:r>
              <a:rPr lang="zh-TW" altLang="zh-TW" dirty="0" smtClean="0">
                <a:latin typeface="+mj-ea"/>
              </a:rPr>
              <a:t>擦</a:t>
            </a:r>
            <a:endParaRPr lang="en-US" altLang="zh-TW" dirty="0" smtClean="0">
              <a:latin typeface="+mj-ea"/>
            </a:endParaRPr>
          </a:p>
          <a:p>
            <a:pPr marL="0" indent="0">
              <a:buNone/>
            </a:pPr>
            <a:r>
              <a:rPr lang="zh-TW" altLang="en-US" dirty="0">
                <a:latin typeface="+mj-ea"/>
              </a:rPr>
              <a:t> </a:t>
            </a:r>
            <a:r>
              <a:rPr lang="zh-TW" altLang="en-US" dirty="0" smtClean="0">
                <a:latin typeface="+mj-ea"/>
              </a:rPr>
              <a:t> </a:t>
            </a:r>
            <a:r>
              <a:rPr lang="zh-TW" altLang="zh-TW" dirty="0" smtClean="0">
                <a:latin typeface="+mj-ea"/>
              </a:rPr>
              <a:t>乾</a:t>
            </a:r>
            <a:r>
              <a:rPr lang="zh-TW" altLang="zh-TW" dirty="0">
                <a:latin typeface="+mj-ea"/>
              </a:rPr>
              <a:t>，以免濕滑發生滑倒意外。</a:t>
            </a:r>
          </a:p>
          <a:p>
            <a:pPr marL="0" indent="0">
              <a:buNone/>
            </a:pPr>
            <a:endParaRPr lang="zh-TW" altLang="zh-TW" dirty="0">
              <a:latin typeface="+mj-ea"/>
            </a:endParaRPr>
          </a:p>
          <a:p>
            <a:pPr marL="0" indent="0">
              <a:buNone/>
            </a:pPr>
            <a:endParaRPr lang="zh-TW" altLang="zh-TW" dirty="0">
              <a:latin typeface="+mj-ea"/>
            </a:endParaRPr>
          </a:p>
          <a:p>
            <a:pPr marL="0" indent="0">
              <a:buNone/>
            </a:pPr>
            <a:endParaRPr lang="en-US" altLang="zh-TW" kern="1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7782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8229600" cy="769441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五、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我們要注意的事</a:t>
            </a:r>
            <a:endParaRPr lang="zh-TW" altLang="en-US" dirty="0" smtClean="0">
              <a:solidFill>
                <a:schemeClr val="tx1">
                  <a:lumMod val="95000"/>
                  <a:lumOff val="5000"/>
                </a:schemeClr>
              </a:solidFill>
              <a:ea typeface="標楷體" pitchFamily="65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kern="100" dirty="0" smtClean="0">
                <a:latin typeface="+mj-ea"/>
              </a:rPr>
              <a:t>4.</a:t>
            </a:r>
            <a:r>
              <a:rPr lang="zh-TW" altLang="en-US" kern="100" dirty="0" smtClean="0">
                <a:latin typeface="+mj-ea"/>
              </a:rPr>
              <a:t>國家公園禁止攀折花草樹木與撿拾石塊，</a:t>
            </a:r>
            <a:endParaRPr lang="en-US" altLang="zh-TW" kern="100" dirty="0" smtClean="0">
              <a:latin typeface="+mj-ea"/>
            </a:endParaRPr>
          </a:p>
          <a:p>
            <a:pPr marL="0" indent="0">
              <a:buNone/>
            </a:pPr>
            <a:r>
              <a:rPr lang="zh-TW" altLang="en-US" kern="100" dirty="0">
                <a:latin typeface="+mj-ea"/>
              </a:rPr>
              <a:t> </a:t>
            </a:r>
            <a:r>
              <a:rPr lang="zh-TW" altLang="en-US" kern="100" dirty="0" smtClean="0">
                <a:latin typeface="+mj-ea"/>
              </a:rPr>
              <a:t> 我們要當個有公德心的遊客，也避免受罰</a:t>
            </a:r>
            <a:r>
              <a:rPr lang="zh-TW" altLang="zh-TW" dirty="0" smtClean="0">
                <a:latin typeface="+mj-ea"/>
              </a:rPr>
              <a:t>。</a:t>
            </a:r>
            <a:endParaRPr lang="en-US" altLang="zh-TW" dirty="0">
              <a:latin typeface="+mj-ea"/>
            </a:endParaRPr>
          </a:p>
          <a:p>
            <a:pPr marL="0" indent="0">
              <a:buNone/>
            </a:pPr>
            <a:r>
              <a:rPr lang="en-US" altLang="zh-TW" dirty="0">
                <a:latin typeface="+mj-ea"/>
              </a:rPr>
              <a:t>5</a:t>
            </a:r>
            <a:r>
              <a:rPr lang="en-US" altLang="zh-TW" dirty="0" smtClean="0">
                <a:latin typeface="+mj-ea"/>
              </a:rPr>
              <a:t>.</a:t>
            </a:r>
            <a:r>
              <a:rPr lang="zh-TW" altLang="en-US" dirty="0" smtClean="0">
                <a:latin typeface="+mj-ea"/>
              </a:rPr>
              <a:t>小組要帶的東西有溫度計、石蕊試紙、廣</a:t>
            </a:r>
            <a:endParaRPr lang="en-US" altLang="zh-TW" dirty="0" smtClean="0">
              <a:latin typeface="+mj-ea"/>
            </a:endParaRPr>
          </a:p>
          <a:p>
            <a:pPr marL="0" indent="0">
              <a:buNone/>
            </a:pPr>
            <a:r>
              <a:rPr lang="zh-TW" altLang="en-US" dirty="0">
                <a:latin typeface="+mj-ea"/>
              </a:rPr>
              <a:t> </a:t>
            </a:r>
            <a:r>
              <a:rPr lang="zh-TW" altLang="en-US" dirty="0" smtClean="0">
                <a:latin typeface="+mj-ea"/>
              </a:rPr>
              <a:t> 用試紙、筆記本</a:t>
            </a:r>
            <a:r>
              <a:rPr lang="en-US" altLang="zh-TW" dirty="0" smtClean="0">
                <a:latin typeface="+mj-ea"/>
              </a:rPr>
              <a:t>…</a:t>
            </a:r>
            <a:r>
              <a:rPr lang="zh-TW" altLang="en-US" dirty="0" smtClean="0">
                <a:latin typeface="+mj-ea"/>
              </a:rPr>
              <a:t>等</a:t>
            </a:r>
            <a:r>
              <a:rPr lang="zh-TW" altLang="zh-TW" dirty="0" smtClean="0">
                <a:latin typeface="+mj-ea"/>
              </a:rPr>
              <a:t>。</a:t>
            </a:r>
            <a:endParaRPr lang="en-US" altLang="zh-TW" dirty="0">
              <a:latin typeface="+mj-ea"/>
            </a:endParaRPr>
          </a:p>
          <a:p>
            <a:pPr marL="0" indent="0">
              <a:buNone/>
            </a:pPr>
            <a:r>
              <a:rPr lang="en-US" altLang="zh-TW" dirty="0">
                <a:latin typeface="+mj-ea"/>
              </a:rPr>
              <a:t>6</a:t>
            </a:r>
            <a:r>
              <a:rPr lang="en-US" altLang="zh-TW" dirty="0" smtClean="0">
                <a:latin typeface="+mj-ea"/>
              </a:rPr>
              <a:t>.</a:t>
            </a:r>
            <a:r>
              <a:rPr lang="zh-TW" altLang="en-US" dirty="0" smtClean="0">
                <a:latin typeface="+mj-ea"/>
              </a:rPr>
              <a:t>個人要帶的東西有</a:t>
            </a:r>
            <a:r>
              <a:rPr lang="zh-TW" altLang="en-US" dirty="0">
                <a:latin typeface="+mj-ea"/>
              </a:rPr>
              <a:t>雨具、外套</a:t>
            </a:r>
            <a:r>
              <a:rPr lang="zh-TW" altLang="en-US" dirty="0" smtClean="0">
                <a:latin typeface="+mj-ea"/>
              </a:rPr>
              <a:t>、暈車藥、</a:t>
            </a:r>
            <a:endParaRPr lang="en-US" altLang="zh-TW" dirty="0" smtClean="0">
              <a:latin typeface="+mj-ea"/>
            </a:endParaRPr>
          </a:p>
          <a:p>
            <a:pPr marL="0" indent="0">
              <a:buNone/>
            </a:pPr>
            <a:r>
              <a:rPr lang="zh-TW" altLang="en-US" dirty="0">
                <a:latin typeface="+mj-ea"/>
              </a:rPr>
              <a:t> </a:t>
            </a:r>
            <a:r>
              <a:rPr lang="zh-TW" altLang="en-US" dirty="0" smtClean="0">
                <a:latin typeface="+mj-ea"/>
              </a:rPr>
              <a:t> 小毛巾、午餐、零用金</a:t>
            </a:r>
            <a:r>
              <a:rPr lang="en-US" altLang="zh-TW" dirty="0" smtClean="0">
                <a:latin typeface="+mj-ea"/>
              </a:rPr>
              <a:t>…</a:t>
            </a:r>
            <a:r>
              <a:rPr lang="zh-TW" altLang="en-US" dirty="0" smtClean="0">
                <a:latin typeface="+mj-ea"/>
              </a:rPr>
              <a:t>等，與一顆愉快</a:t>
            </a:r>
            <a:endParaRPr lang="en-US" altLang="zh-TW" dirty="0" smtClean="0">
              <a:latin typeface="+mj-ea"/>
            </a:endParaRPr>
          </a:p>
          <a:p>
            <a:pPr marL="0" indent="0">
              <a:buNone/>
            </a:pPr>
            <a:r>
              <a:rPr lang="zh-TW" altLang="en-US" dirty="0">
                <a:latin typeface="+mj-ea"/>
              </a:rPr>
              <a:t> </a:t>
            </a:r>
            <a:r>
              <a:rPr lang="zh-TW" altLang="en-US" dirty="0" smtClean="0">
                <a:latin typeface="+mj-ea"/>
              </a:rPr>
              <a:t> 的心</a:t>
            </a:r>
            <a:r>
              <a:rPr lang="zh-TW" altLang="zh-TW" dirty="0" smtClean="0">
                <a:latin typeface="+mj-ea"/>
              </a:rPr>
              <a:t>。</a:t>
            </a:r>
            <a:endParaRPr lang="zh-TW" altLang="zh-TW" dirty="0">
              <a:latin typeface="+mj-ea"/>
            </a:endParaRPr>
          </a:p>
          <a:p>
            <a:pPr marL="0" indent="0">
              <a:buNone/>
            </a:pPr>
            <a:endParaRPr lang="zh-TW" altLang="zh-TW" dirty="0">
              <a:latin typeface="+mj-ea"/>
            </a:endParaRPr>
          </a:p>
          <a:p>
            <a:pPr marL="0" indent="0">
              <a:buNone/>
            </a:pPr>
            <a:endParaRPr lang="zh-TW" altLang="zh-TW" dirty="0">
              <a:latin typeface="+mj-ea"/>
            </a:endParaRPr>
          </a:p>
          <a:p>
            <a:pPr marL="0" indent="0">
              <a:buNone/>
            </a:pPr>
            <a:endParaRPr lang="en-US" altLang="zh-TW" kern="1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9706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標題 1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7772400" cy="1470025"/>
          </a:xfrm>
        </p:spPr>
        <p:txBody>
          <a:bodyPr/>
          <a:lstStyle/>
          <a:p>
            <a:pPr eaLnBrk="1" hangingPunct="1"/>
            <a:r>
              <a:rPr lang="zh-TW" altLang="en-US" sz="5000" b="1" dirty="0"/>
              <a:t>準備好了</a:t>
            </a:r>
            <a:r>
              <a:rPr lang="zh-TW" altLang="en-US" sz="5000" b="1" dirty="0" smtClean="0"/>
              <a:t>嗎？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611560" y="3573016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  <a:ea typeface="標楷體" pitchFamily="65" charset="-120"/>
              </a:defRPr>
            </a:lvl9pPr>
          </a:lstStyle>
          <a:p>
            <a:r>
              <a:rPr lang="en-US" altLang="zh-TW" sz="5000" b="1" dirty="0" smtClean="0">
                <a:latin typeface="+mj-ea"/>
              </a:rPr>
              <a:t>GO</a:t>
            </a:r>
            <a:r>
              <a:rPr lang="zh-TW" altLang="en-US" sz="5000" b="1" dirty="0" smtClean="0">
                <a:latin typeface="+mj-ea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299469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525963"/>
          </a:xfrm>
        </p:spPr>
        <p:txBody>
          <a:bodyPr/>
          <a:lstStyle/>
          <a:p>
            <a:r>
              <a:rPr lang="zh-TW" altLang="en-US" dirty="0" smtClean="0"/>
              <a:t>你知道陽明山在大屯火山群中嗎？</a:t>
            </a:r>
            <a:endParaRPr lang="en-US" altLang="zh-TW" dirty="0" smtClean="0"/>
          </a:p>
          <a:p>
            <a:r>
              <a:rPr lang="zh-TW" altLang="en-US" dirty="0" smtClean="0"/>
              <a:t>你知道大</a:t>
            </a:r>
            <a:r>
              <a:rPr lang="zh-TW" altLang="en-US" dirty="0" smtClean="0"/>
              <a:t>屯火山還會噴發嗎？</a:t>
            </a:r>
            <a:endParaRPr lang="en-US" altLang="zh-TW" dirty="0" smtClean="0"/>
          </a:p>
          <a:p>
            <a:r>
              <a:rPr lang="zh-TW" altLang="en-US" dirty="0" smtClean="0"/>
              <a:t>你知道火山</a:t>
            </a:r>
            <a:r>
              <a:rPr lang="zh-TW" altLang="en-US" dirty="0" smtClean="0"/>
              <a:t>噴發會有什麼</a:t>
            </a:r>
            <a:r>
              <a:rPr lang="zh-TW" altLang="en-US" dirty="0" smtClean="0"/>
              <a:t>徵兆嗎？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b="1" dirty="0" smtClean="0">
                <a:solidFill>
                  <a:schemeClr val="tx2"/>
                </a:solidFill>
              </a:rPr>
              <a:t>◎就</a:t>
            </a:r>
            <a:r>
              <a:rPr lang="zh-TW" altLang="en-US" b="1" dirty="0">
                <a:solidFill>
                  <a:schemeClr val="tx2"/>
                </a:solidFill>
              </a:rPr>
              <a:t>讓我們</a:t>
            </a:r>
            <a:r>
              <a:rPr lang="zh-TW" altLang="en-US" b="1" dirty="0" smtClean="0">
                <a:solidFill>
                  <a:schemeClr val="tx2"/>
                </a:solidFill>
              </a:rPr>
              <a:t>一起去</a:t>
            </a:r>
            <a:r>
              <a:rPr lang="zh-TW" altLang="en-US" b="1" dirty="0">
                <a:solidFill>
                  <a:schemeClr val="tx2"/>
                </a:solidFill>
              </a:rPr>
              <a:t>一探究竟</a:t>
            </a:r>
            <a:r>
              <a:rPr lang="zh-TW" altLang="en-US" b="1" dirty="0" smtClean="0">
                <a:solidFill>
                  <a:schemeClr val="tx2"/>
                </a:solidFill>
              </a:rPr>
              <a:t>吧！</a:t>
            </a:r>
            <a:endParaRPr lang="zh-TW" altLang="en-US" b="1" dirty="0">
              <a:solidFill>
                <a:schemeClr val="tx2"/>
              </a:solidFill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619917" cy="1143000"/>
          </a:xfrm>
        </p:spPr>
        <p:txBody>
          <a:bodyPr/>
          <a:lstStyle/>
          <a:p>
            <a:pPr algn="l"/>
            <a:r>
              <a:rPr lang="zh-TW" altLang="en-US" b="1" dirty="0" smtClean="0"/>
              <a:t>一、你</a:t>
            </a:r>
            <a:r>
              <a:rPr lang="zh-TW" altLang="en-US" b="1" dirty="0"/>
              <a:t>知道</a:t>
            </a:r>
            <a:r>
              <a:rPr lang="zh-TW" altLang="en-US" b="1" dirty="0" smtClean="0"/>
              <a:t>嗎？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402904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229600" cy="769441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二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我們的一天</a:t>
            </a:r>
            <a:endParaRPr lang="zh-TW" altLang="en-US" dirty="0" smtClean="0">
              <a:solidFill>
                <a:schemeClr val="tx1">
                  <a:lumMod val="95000"/>
                  <a:lumOff val="5000"/>
                </a:schemeClr>
              </a:solidFill>
              <a:ea typeface="標楷體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923605"/>
              </p:ext>
            </p:extLst>
          </p:nvPr>
        </p:nvGraphicFramePr>
        <p:xfrm>
          <a:off x="539552" y="1368512"/>
          <a:ext cx="8352928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3548"/>
                <a:gridCol w="6419380"/>
              </a:tblGrid>
              <a:tr h="355064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+mj-ea"/>
                          <a:ea typeface="+mj-ea"/>
                        </a:rPr>
                        <a:t>時間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+mj-ea"/>
                          <a:ea typeface="+mj-ea"/>
                        </a:rPr>
                        <a:t>活動內容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8:00-9:20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+mj-ea"/>
                          <a:ea typeface="+mj-ea"/>
                        </a:rPr>
                        <a:t>出發到陽明山國家公園遊客中心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9:30-10:30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+mj-ea"/>
                          <a:ea typeface="+mj-ea"/>
                        </a:rPr>
                        <a:t>「大屯火山故事」：觀賞影片與遊客中心探索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10:30-10:50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+mj-ea"/>
                          <a:ea typeface="+mj-ea"/>
                        </a:rPr>
                        <a:t>前往小油坑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10:50-12:00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+mj-ea"/>
                          <a:ea typeface="+mj-ea"/>
                        </a:rPr>
                        <a:t>「小油坑真有趣」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12:00-12:40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+mj-ea"/>
                          <a:ea typeface="+mj-ea"/>
                        </a:rPr>
                        <a:t>小油坑販賣部外午餐</a:t>
                      </a:r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2000" dirty="0" smtClean="0">
                          <a:latin typeface="+mj-ea"/>
                          <a:ea typeface="+mj-ea"/>
                        </a:rPr>
                        <a:t>可自備午餐</a:t>
                      </a:r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)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12:40-13:00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+mj-ea"/>
                          <a:ea typeface="+mj-ea"/>
                        </a:rPr>
                        <a:t>前往冷水坑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13:00-13:40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+mj-ea"/>
                          <a:ea typeface="+mj-ea"/>
                        </a:rPr>
                        <a:t>「冷水坑泡腳趣」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13:40-14:00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前往大屯火山觀測站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(TVO)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14:00-14:40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+mj-ea"/>
                          <a:ea typeface="+mj-ea"/>
                        </a:rPr>
                        <a:t>「火山觀測」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14:40-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+mj-ea"/>
                          <a:ea typeface="+mj-ea"/>
                        </a:rPr>
                        <a:t>返校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331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2"/>
          <a:stretch/>
        </p:blipFill>
        <p:spPr>
          <a:xfrm>
            <a:off x="2267744" y="1052736"/>
            <a:ext cx="3888432" cy="4823957"/>
          </a:xfr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25771" y="332656"/>
            <a:ext cx="8229600" cy="769441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三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我們要去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哪裡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？</a:t>
            </a:r>
            <a:endParaRPr lang="zh-TW" altLang="en-US" dirty="0" smtClean="0">
              <a:solidFill>
                <a:schemeClr val="tx1">
                  <a:lumMod val="95000"/>
                  <a:lumOff val="5000"/>
                </a:schemeClr>
              </a:solidFill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740571" y="1969095"/>
            <a:ext cx="129614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臺北市北投區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77444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96667" y="332656"/>
            <a:ext cx="8229600" cy="769441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三、我們要去哪裡？</a:t>
            </a:r>
            <a:endParaRPr lang="zh-TW" altLang="en-US" dirty="0" smtClean="0">
              <a:solidFill>
                <a:schemeClr val="tx1">
                  <a:lumMod val="95000"/>
                  <a:lumOff val="5000"/>
                </a:schemeClr>
              </a:solidFill>
              <a:ea typeface="標楷體" pitchFamily="65" charset="-120"/>
            </a:endParaRPr>
          </a:p>
        </p:txBody>
      </p:sp>
      <p:pic>
        <p:nvPicPr>
          <p:cNvPr id="2050" name="Picture 2" descr="K:\臺北一日遊學\map_route_s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58"/>
          <a:stretch/>
        </p:blipFill>
        <p:spPr bwMode="auto">
          <a:xfrm>
            <a:off x="2051720" y="1124744"/>
            <a:ext cx="4896544" cy="480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653511" y="2991150"/>
            <a:ext cx="4411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ea"/>
                <a:ea typeface="+mj-ea"/>
              </a:rPr>
              <a:t>1</a:t>
            </a:r>
            <a:endParaRPr lang="zh-TW" altLang="en-US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70321" y="1876208"/>
            <a:ext cx="4411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ea"/>
                <a:ea typeface="+mj-ea"/>
              </a:rPr>
              <a:t>2</a:t>
            </a:r>
            <a:endParaRPr lang="zh-TW" altLang="en-US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37760" y="2481293"/>
            <a:ext cx="4411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ea"/>
                <a:ea typeface="+mj-ea"/>
              </a:rPr>
              <a:t>3</a:t>
            </a:r>
            <a:endParaRPr lang="zh-TW" altLang="en-US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32040" y="3304113"/>
            <a:ext cx="4539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ea"/>
                <a:ea typeface="+mj-ea"/>
              </a:rPr>
              <a:t>4</a:t>
            </a:r>
            <a:endParaRPr lang="zh-TW" altLang="en-US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61121" y="3189179"/>
            <a:ext cx="1097904" cy="3118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660429" y="2074236"/>
            <a:ext cx="548952" cy="3118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5978906" y="2681434"/>
            <a:ext cx="465302" cy="3118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5301106" y="3497493"/>
            <a:ext cx="457227" cy="3118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174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769441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四、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我們要做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什麼？</a:t>
            </a:r>
            <a:endParaRPr lang="zh-TW" altLang="en-US" dirty="0" smtClean="0">
              <a:solidFill>
                <a:schemeClr val="tx1">
                  <a:lumMod val="95000"/>
                  <a:lumOff val="5000"/>
                </a:schemeClr>
              </a:solidFill>
              <a:ea typeface="標楷體" pitchFamily="65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TW" kern="100" dirty="0" smtClean="0">
                <a:latin typeface="+mj-ea"/>
              </a:rPr>
              <a:t>1.</a:t>
            </a:r>
            <a:r>
              <a:rPr lang="zh-TW" altLang="en-US" kern="100" dirty="0" smtClean="0">
                <a:latin typeface="+mj-ea"/>
              </a:rPr>
              <a:t>遊客中心</a:t>
            </a:r>
            <a:r>
              <a:rPr lang="zh-TW" altLang="en-US" kern="100" dirty="0">
                <a:latin typeface="+mj-ea"/>
              </a:rPr>
              <a:t>：</a:t>
            </a:r>
            <a:r>
              <a:rPr lang="zh-TW" altLang="zh-TW" kern="100" dirty="0" smtClean="0">
                <a:latin typeface="+mj-ea"/>
              </a:rPr>
              <a:t>大屯</a:t>
            </a:r>
            <a:r>
              <a:rPr lang="zh-TW" altLang="zh-TW" kern="100" dirty="0">
                <a:latin typeface="+mj-ea"/>
              </a:rPr>
              <a:t>火山的</a:t>
            </a:r>
            <a:r>
              <a:rPr lang="zh-TW" altLang="zh-TW" kern="100" dirty="0" smtClean="0">
                <a:latin typeface="+mj-ea"/>
              </a:rPr>
              <a:t>故事</a:t>
            </a:r>
            <a:endParaRPr lang="en-US" altLang="zh-TW" kern="100" dirty="0">
              <a:latin typeface="+mj-ea"/>
            </a:endParaRPr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9" t="21371" r="13965" b="24219"/>
          <a:stretch/>
        </p:blipFill>
        <p:spPr bwMode="auto">
          <a:xfrm>
            <a:off x="755576" y="1913979"/>
            <a:ext cx="7223375" cy="3001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1979712" y="5012629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hlinkClick r:id="rId3"/>
              </a:rPr>
              <a:t>觀賞影片「大屯火山的故事」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672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3857" y="260648"/>
            <a:ext cx="8229600" cy="769441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四、我們要做什麼？</a:t>
            </a:r>
            <a:endParaRPr lang="zh-TW" altLang="en-US" dirty="0" smtClean="0">
              <a:solidFill>
                <a:schemeClr val="tx1">
                  <a:lumMod val="95000"/>
                  <a:lumOff val="5000"/>
                </a:schemeClr>
              </a:solidFill>
              <a:ea typeface="標楷體" pitchFamily="65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kern="100" dirty="0" smtClean="0">
                <a:latin typeface="+mj-ea"/>
              </a:rPr>
              <a:t>2.</a:t>
            </a:r>
            <a:r>
              <a:rPr lang="zh-TW" altLang="en-US" kern="100" dirty="0" smtClean="0">
                <a:latin typeface="+mj-ea"/>
              </a:rPr>
              <a:t>小油坑：小油真有趣</a:t>
            </a:r>
            <a:endParaRPr lang="en-US" altLang="zh-TW" kern="100" dirty="0">
              <a:latin typeface="+mj-ea"/>
            </a:endParaRPr>
          </a:p>
        </p:txBody>
      </p:sp>
      <p:pic>
        <p:nvPicPr>
          <p:cNvPr id="4" name="圖片 3" descr="T:\03訓輔處\104臺北趣學習成果\大屯火山探究\照片\小油坑真有趣\02前往小油坑噴氣口進行觀察與討論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22960"/>
            <a:ext cx="3600000" cy="2700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 descr="T:\03訓輔處\104臺北趣學習成果\大屯火山探究\照片\小油坑真有趣\08小油坑步道旁噴氣孔觀察與測量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3599815" cy="27000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字方塊 5"/>
          <p:cNvSpPr txBox="1"/>
          <p:nvPr/>
        </p:nvSpPr>
        <p:spPr>
          <a:xfrm>
            <a:off x="539552" y="504890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他們在量甚麼呢？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4853161" y="5063836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想一想，為什麼會冒煙呢？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3121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229600" cy="769441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四、我們要做什麼？</a:t>
            </a:r>
            <a:endParaRPr lang="zh-TW" altLang="en-US" dirty="0" smtClean="0">
              <a:solidFill>
                <a:schemeClr val="tx1">
                  <a:lumMod val="95000"/>
                  <a:lumOff val="5000"/>
                </a:schemeClr>
              </a:solidFill>
              <a:ea typeface="標楷體" pitchFamily="65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kern="100" dirty="0">
                <a:latin typeface="+mj-ea"/>
              </a:rPr>
              <a:t>3</a:t>
            </a:r>
            <a:r>
              <a:rPr lang="en-US" altLang="zh-TW" kern="100" dirty="0" smtClean="0">
                <a:latin typeface="+mj-ea"/>
              </a:rPr>
              <a:t>.</a:t>
            </a:r>
            <a:r>
              <a:rPr lang="zh-TW" altLang="en-US" kern="100" dirty="0" smtClean="0">
                <a:latin typeface="+mj-ea"/>
              </a:rPr>
              <a:t>冷水坑：冷水坑泡腳趣</a:t>
            </a:r>
            <a:endParaRPr lang="en-US" altLang="zh-TW" kern="100" dirty="0">
              <a:latin typeface="+mj-ea"/>
            </a:endParaRPr>
          </a:p>
        </p:txBody>
      </p:sp>
      <p:pic>
        <p:nvPicPr>
          <p:cNvPr id="4" name="內容版面配置區 4" descr="T:\03訓輔處\104臺北趣學習成果\大屯火山探究\照片\冷水坑泡腳趣\06冷水坑泡腳趣~體驗泡腳的感覺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83" y="2348880"/>
            <a:ext cx="3600000" cy="2684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4" descr="U:\13訓輔處活動照片\訓育活動\20141206臺北趣學習_冷水坑\DSCN877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348880"/>
            <a:ext cx="3600000" cy="27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字方塊 5"/>
          <p:cNvSpPr txBox="1"/>
          <p:nvPr/>
        </p:nvSpPr>
        <p:spPr>
          <a:xfrm>
            <a:off x="539552" y="504890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冷水坑的水是冷的嗎？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4533726" y="5078125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冷水坑的水</a:t>
            </a:r>
            <a:r>
              <a:rPr lang="zh-TW" altLang="en-US" sz="2400" dirty="0"/>
              <a:t>為什麼是</a:t>
            </a:r>
            <a:r>
              <a:rPr lang="zh-TW" altLang="en-US" sz="2400" dirty="0" smtClean="0"/>
              <a:t>黃色的呢？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3121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172" y="332656"/>
            <a:ext cx="8229600" cy="769441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四、我們要做什麼？</a:t>
            </a:r>
            <a:endParaRPr lang="zh-TW" altLang="en-US" dirty="0" smtClean="0">
              <a:solidFill>
                <a:schemeClr val="tx1">
                  <a:lumMod val="95000"/>
                  <a:lumOff val="5000"/>
                </a:schemeClr>
              </a:solidFill>
              <a:ea typeface="標楷體" pitchFamily="65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kern="100" dirty="0" smtClean="0">
                <a:latin typeface="+mj-ea"/>
              </a:rPr>
              <a:t>4.TVO</a:t>
            </a:r>
            <a:r>
              <a:rPr lang="zh-TW" altLang="zh-TW" kern="100" dirty="0" smtClean="0">
                <a:latin typeface="+mj-ea"/>
              </a:rPr>
              <a:t>大屯火山</a:t>
            </a:r>
            <a:r>
              <a:rPr lang="zh-TW" altLang="en-US" kern="100" dirty="0" smtClean="0">
                <a:latin typeface="+mj-ea"/>
              </a:rPr>
              <a:t>觀測站：火山觀測</a:t>
            </a:r>
            <a:endParaRPr lang="en-US" altLang="zh-TW" kern="100" dirty="0">
              <a:latin typeface="+mj-ea"/>
            </a:endParaRPr>
          </a:p>
        </p:txBody>
      </p:sp>
      <p:pic>
        <p:nvPicPr>
          <p:cNvPr id="4" name="圖片 3" descr="T:\09-1訓輔處活動照片\訓育活動\一日志工\DSCN639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3599815" cy="26993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字方塊 4"/>
          <p:cNvSpPr txBox="1"/>
          <p:nvPr/>
        </p:nvSpPr>
        <p:spPr>
          <a:xfrm>
            <a:off x="648172" y="4976257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他們在看什麼呢？</a:t>
            </a:r>
            <a:endParaRPr lang="zh-TW" altLang="en-US" sz="2400" dirty="0"/>
          </a:p>
        </p:txBody>
      </p:sp>
      <p:pic>
        <p:nvPicPr>
          <p:cNvPr id="1026" name="Picture 2" descr="T:\09-1訓輔處活動照片\訓育活動\一日志工\DSCN63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76401"/>
            <a:ext cx="3600000" cy="269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4788023" y="4981523"/>
            <a:ext cx="35702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/>
              <a:t>比較</a:t>
            </a:r>
            <a:r>
              <a:rPr lang="zh-TW" altLang="en-US" sz="2400" dirty="0" smtClean="0"/>
              <a:t>看看，這些石頭有哪</a:t>
            </a:r>
            <a:endParaRPr lang="en-US" altLang="zh-TW" sz="2400" dirty="0" smtClean="0"/>
          </a:p>
          <a:p>
            <a:r>
              <a:rPr lang="zh-TW" altLang="en-US" sz="2400" dirty="0" smtClean="0"/>
              <a:t>裡不同呢？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3121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佈景主題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宣紙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3577</TotalTime>
  <Words>455</Words>
  <Application>Microsoft Office PowerPoint</Application>
  <PresentationFormat>如螢幕大小 (4:3)</PresentationFormat>
  <Paragraphs>82</Paragraphs>
  <Slides>12</Slides>
  <Notes>10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佈景主題1</vt:lpstr>
      <vt:lpstr>大屯火山知多少?  </vt:lpstr>
      <vt:lpstr>一、你知道嗎？</vt:lpstr>
      <vt:lpstr>二、我們的一天</vt:lpstr>
      <vt:lpstr>三、我們要去哪裡？</vt:lpstr>
      <vt:lpstr>三、我們要去哪裡？</vt:lpstr>
      <vt:lpstr>四、我們要做什麼？</vt:lpstr>
      <vt:lpstr>四、我們要做什麼？</vt:lpstr>
      <vt:lpstr>四、我們要做什麼？</vt:lpstr>
      <vt:lpstr>四、我們要做什麼？</vt:lpstr>
      <vt:lpstr>五、我們要注意的事</vt:lpstr>
      <vt:lpstr>五、我們要注意的事</vt:lpstr>
      <vt:lpstr>準備好了嗎？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neen</dc:creator>
  <cp:lastModifiedBy>user</cp:lastModifiedBy>
  <cp:revision>152</cp:revision>
  <cp:lastPrinted>2014-12-11T06:43:09Z</cp:lastPrinted>
  <dcterms:created xsi:type="dcterms:W3CDTF">2014-03-30T15:22:54Z</dcterms:created>
  <dcterms:modified xsi:type="dcterms:W3CDTF">2016-02-21T01:04:51Z</dcterms:modified>
</cp:coreProperties>
</file>