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7"/>
  </p:notesMasterIdLst>
  <p:handoutMasterIdLst>
    <p:handoutMasterId r:id="rId28"/>
  </p:handoutMasterIdLst>
  <p:sldIdLst>
    <p:sldId id="339" r:id="rId2"/>
    <p:sldId id="370" r:id="rId3"/>
    <p:sldId id="371" r:id="rId4"/>
    <p:sldId id="372" r:id="rId5"/>
    <p:sldId id="378" r:id="rId6"/>
    <p:sldId id="377" r:id="rId7"/>
    <p:sldId id="322" r:id="rId8"/>
    <p:sldId id="323" r:id="rId9"/>
    <p:sldId id="347" r:id="rId10"/>
    <p:sldId id="379" r:id="rId11"/>
    <p:sldId id="380" r:id="rId12"/>
    <p:sldId id="346" r:id="rId13"/>
    <p:sldId id="381" r:id="rId14"/>
    <p:sldId id="382" r:id="rId15"/>
    <p:sldId id="351" r:id="rId16"/>
    <p:sldId id="383" r:id="rId17"/>
    <p:sldId id="384" r:id="rId18"/>
    <p:sldId id="352" r:id="rId19"/>
    <p:sldId id="358" r:id="rId20"/>
    <p:sldId id="359" r:id="rId21"/>
    <p:sldId id="366" r:id="rId22"/>
    <p:sldId id="367" r:id="rId23"/>
    <p:sldId id="368" r:id="rId24"/>
    <p:sldId id="369" r:id="rId25"/>
    <p:sldId id="298" r:id="rId26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E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17" autoAdjust="0"/>
    <p:restoredTop sz="94660"/>
  </p:normalViewPr>
  <p:slideViewPr>
    <p:cSldViewPr>
      <p:cViewPr varScale="1">
        <p:scale>
          <a:sx n="67" d="100"/>
          <a:sy n="67" d="100"/>
        </p:scale>
        <p:origin x="-157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99621-9F89-4DCB-8348-C65F63E0537B}" type="datetimeFigureOut">
              <a:rPr lang="zh-TW" altLang="en-US" smtClean="0"/>
              <a:t>2016/2/21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82426D-DF6C-475A-A4D3-E418B78FE2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0438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33D63-8638-4F09-B08E-A6E89C87F516}" type="datetimeFigureOut">
              <a:rPr lang="zh-TW" altLang="en-US" smtClean="0"/>
              <a:t>2016/2/21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A0DFF-E744-4A18-8A5C-DC6616199F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242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A0DFF-E744-4A18-8A5C-DC6616199F3B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40441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A0DFF-E744-4A18-8A5C-DC6616199F3B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5686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A0DFF-E744-4A18-8A5C-DC6616199F3B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56869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A0DFF-E744-4A18-8A5C-DC6616199F3B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59078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A0DFF-E744-4A18-8A5C-DC6616199F3B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56869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A0DFF-E744-4A18-8A5C-DC6616199F3B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56869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A0DFF-E744-4A18-8A5C-DC6616199F3B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59078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A0DFF-E744-4A18-8A5C-DC6616199F3B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56869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A0DFF-E744-4A18-8A5C-DC6616199F3B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56869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A0DFF-E744-4A18-8A5C-DC6616199F3B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40441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A0DFF-E744-4A18-8A5C-DC6616199F3B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4044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A0DFF-E744-4A18-8A5C-DC6616199F3B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40441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A0DFF-E744-4A18-8A5C-DC6616199F3B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40441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A0DFF-E744-4A18-8A5C-DC6616199F3B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40441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A0DFF-E744-4A18-8A5C-DC6616199F3B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8349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A0DFF-E744-4A18-8A5C-DC6616199F3B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4044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A0DFF-E744-4A18-8A5C-DC6616199F3B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482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A0DFF-E744-4A18-8A5C-DC6616199F3B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7339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A0DFF-E744-4A18-8A5C-DC6616199F3B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7339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A0DFF-E744-4A18-8A5C-DC6616199F3B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5686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A0DFF-E744-4A18-8A5C-DC6616199F3B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5686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A0DFF-E744-4A18-8A5C-DC6616199F3B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5907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1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gradFill flip="none" rotWithShape="1">
          <a:gsLst>
            <a:gs pos="0">
              <a:schemeClr val="accent3"/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02CD8A-6C06-4DCC-A34B-4ECCC7C659E9}" type="datetimeFigureOut">
              <a:rPr lang="zh-TW" altLang="en-US" smtClean="0"/>
              <a:t>2016/2/21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0D989-A3E4-4CF4-A16D-EBB790A9810C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 descr="C:\Users\USER\Desktop\校務評鑑封面\102-2.jpg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3737610" cy="1463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9991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02CD8A-6C06-4DCC-A34B-4ECCC7C659E9}" type="datetimeFigureOut">
              <a:rPr lang="zh-TW" altLang="en-US" smtClean="0"/>
              <a:t>2016/2/21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0D989-A3E4-4CF4-A16D-EBB790A981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174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02CD8A-6C06-4DCC-A34B-4ECCC7C659E9}" type="datetimeFigureOut">
              <a:rPr lang="zh-TW" altLang="en-US" smtClean="0"/>
              <a:t>2016/2/21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0D989-A3E4-4CF4-A16D-EBB790A981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885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4000" y="5778000"/>
            <a:ext cx="1440000" cy="10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5778000"/>
            <a:ext cx="1440000" cy="10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5778000"/>
            <a:ext cx="1440000" cy="10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3522" y="5778000"/>
            <a:ext cx="1438558" cy="10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0457" y="5778000"/>
            <a:ext cx="1439335" cy="10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78000"/>
            <a:ext cx="1442342" cy="10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8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936" y="5778000"/>
            <a:ext cx="144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1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02CD8A-6C06-4DCC-A34B-4ECCC7C659E9}" type="datetimeFigureOut">
              <a:rPr lang="zh-TW" altLang="en-US" smtClean="0"/>
              <a:t>2016/2/21</a:t>
            </a:fld>
            <a:endParaRPr lang="zh-TW" altLang="en-US"/>
          </a:p>
        </p:txBody>
      </p:sp>
      <p:sp>
        <p:nvSpPr>
          <p:cNvPr id="12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0D989-A3E4-4CF4-A16D-EBB790A9810C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4" name="圖片 13" descr="C:\Users\USER\Desktop\校務評鑑封面\102-2.jpg"/>
          <p:cNvPicPr/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81" y="260648"/>
            <a:ext cx="1991502" cy="7794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6985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66883" y="274638"/>
            <a:ext cx="6619917" cy="114300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1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02CD8A-6C06-4DCC-A34B-4ECCC7C659E9}" type="datetimeFigureOut">
              <a:rPr lang="zh-TW" altLang="en-US" smtClean="0"/>
              <a:t>2016/2/21</a:t>
            </a:fld>
            <a:endParaRPr lang="zh-TW" altLang="en-US"/>
          </a:p>
        </p:txBody>
      </p:sp>
      <p:sp>
        <p:nvSpPr>
          <p:cNvPr id="1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1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0D989-A3E4-4CF4-A16D-EBB790A9810C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5" name="圖片 14" descr="C:\Users\USER\Desktop\校務評鑑封面\102-2.jpg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81" y="260648"/>
            <a:ext cx="1991502" cy="7794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4672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02CD8A-6C06-4DCC-A34B-4ECCC7C659E9}" type="datetimeFigureOut">
              <a:rPr lang="zh-TW" altLang="en-US" smtClean="0"/>
              <a:t>2016/2/21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0D989-A3E4-4CF4-A16D-EBB790A981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577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4000" y="5778000"/>
            <a:ext cx="1440000" cy="108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5778000"/>
            <a:ext cx="1440000" cy="108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5778000"/>
            <a:ext cx="1440000" cy="108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3522" y="5778000"/>
            <a:ext cx="1438558" cy="108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0457" y="5778000"/>
            <a:ext cx="1439335" cy="108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78000"/>
            <a:ext cx="1442342" cy="108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8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936" y="5778000"/>
            <a:ext cx="1440000" cy="108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66882" y="274638"/>
            <a:ext cx="6619917" cy="114300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02CD8A-6C06-4DCC-A34B-4ECCC7C659E9}" type="datetimeFigureOut">
              <a:rPr lang="zh-TW" altLang="en-US" smtClean="0"/>
              <a:t>2016/2/21</a:t>
            </a:fld>
            <a:endParaRPr lang="zh-TW" altLang="en-US"/>
          </a:p>
        </p:txBody>
      </p:sp>
      <p:sp>
        <p:nvSpPr>
          <p:cNvPr id="1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1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0D989-A3E4-4CF4-A16D-EBB790A9810C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6" name="圖片 15" descr="C:\Users\USER\Desktop\校務評鑑封面\102-2.jpg"/>
          <p:cNvPicPr/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81" y="260648"/>
            <a:ext cx="1991502" cy="7794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2555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4000" y="5778000"/>
            <a:ext cx="1440000" cy="10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5778000"/>
            <a:ext cx="1440000" cy="10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5778000"/>
            <a:ext cx="1440000" cy="10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3522" y="5778000"/>
            <a:ext cx="1438558" cy="10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0457" y="5778000"/>
            <a:ext cx="1439335" cy="10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78000"/>
            <a:ext cx="1442342" cy="10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8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936" y="5778000"/>
            <a:ext cx="144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66883" y="274638"/>
            <a:ext cx="6619917" cy="114300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02CD8A-6C06-4DCC-A34B-4ECCC7C659E9}" type="datetimeFigureOut">
              <a:rPr lang="zh-TW" altLang="en-US" smtClean="0"/>
              <a:t>2016/2/21</a:t>
            </a:fld>
            <a:endParaRPr lang="zh-TW" altLang="en-US"/>
          </a:p>
        </p:txBody>
      </p:sp>
      <p:sp>
        <p:nvSpPr>
          <p:cNvPr id="1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1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0D989-A3E4-4CF4-A16D-EBB790A9810C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8" name="圖片 17" descr="C:\Users\USER\Desktop\校務評鑑封面\102-2.jpg"/>
          <p:cNvPicPr/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81" y="260648"/>
            <a:ext cx="1991502" cy="7794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2057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4000" y="5778000"/>
            <a:ext cx="1440000" cy="10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5778000"/>
            <a:ext cx="1440000" cy="10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5778000"/>
            <a:ext cx="1440000" cy="10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3522" y="5778000"/>
            <a:ext cx="1438558" cy="10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0457" y="5778000"/>
            <a:ext cx="1439335" cy="10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78000"/>
            <a:ext cx="1442342" cy="10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8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936" y="5778000"/>
            <a:ext cx="144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66882" y="274638"/>
            <a:ext cx="6619917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1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02CD8A-6C06-4DCC-A34B-4ECCC7C659E9}" type="datetimeFigureOut">
              <a:rPr lang="zh-TW" altLang="en-US" smtClean="0"/>
              <a:t>2016/2/21</a:t>
            </a:fld>
            <a:endParaRPr lang="zh-TW" altLang="en-US"/>
          </a:p>
        </p:txBody>
      </p:sp>
      <p:sp>
        <p:nvSpPr>
          <p:cNvPr id="12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0D989-A3E4-4CF4-A16D-EBB790A9810C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4" name="圖片 13" descr="C:\Users\USER\Desktop\校務評鑑封面\102-2.jpg"/>
          <p:cNvPicPr/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81" y="260648"/>
            <a:ext cx="1991502" cy="7794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108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02CD8A-6C06-4DCC-A34B-4ECCC7C659E9}" type="datetimeFigureOut">
              <a:rPr lang="zh-TW" altLang="en-US" smtClean="0"/>
              <a:t>2016/2/21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0D989-A3E4-4CF4-A16D-EBB790A981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452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02CD8A-6C06-4DCC-A34B-4ECCC7C659E9}" type="datetimeFigureOut">
              <a:rPr lang="zh-TW" altLang="en-US" smtClean="0"/>
              <a:t>2016/2/21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0D989-A3E4-4CF4-A16D-EBB790A981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176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02CD8A-6C06-4DCC-A34B-4ECCC7C659E9}" type="datetimeFigureOut">
              <a:rPr lang="zh-TW" altLang="en-US" smtClean="0"/>
              <a:t>2016/2/21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0D989-A3E4-4CF4-A16D-EBB790A981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186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0002CD8A-6C06-4DCC-A34B-4ECCC7C659E9}" type="datetimeFigureOut">
              <a:rPr lang="zh-TW" altLang="en-US" smtClean="0"/>
              <a:t>2016/2/21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6D30D989-A3E4-4CF4-A16D-EBB790A9810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標楷體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標楷體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標楷體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標楷體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yms08@mail.ymsnp.gov.tw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yms16@mail.ymsnp.gov.tw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yms18@mail.ymsnp.gov.tw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msnp.gov.tw/index.php?option=com_content&amp;view=article&amp;id=154:2011-07-19-03-35-38&amp;catid=204&amp;Itemid=342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msnp.gov.tw/index.php?option=com_efapublication&amp;view=efapublication&amp;layout=detail&amp;id=67&amp;catid=141&amp;Itemid=212" TargetMode="External"/><Relationship Id="rId4" Type="http://schemas.openxmlformats.org/officeDocument/2006/relationships/hyperlink" Target="http://www.ymsnp.gov.tw/index.php?option=com_youvideo&amp;view=vdetail&amp;id=131&amp;Itemid=20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type="subTitle" idx="1"/>
          </p:nvPr>
        </p:nvSpPr>
        <p:spPr>
          <a:xfrm>
            <a:off x="251520" y="2204864"/>
            <a:ext cx="8748464" cy="1752600"/>
          </a:xfrm>
        </p:spPr>
        <p:txBody>
          <a:bodyPr/>
          <a:lstStyle/>
          <a:p>
            <a:r>
              <a:rPr lang="zh-TW" altLang="en-US" sz="4800" dirty="0" smtClean="0">
                <a:latin typeface="+mj-ea"/>
                <a:ea typeface="+mj-ea"/>
              </a:rPr>
              <a:t>臺北市</a:t>
            </a:r>
            <a:r>
              <a:rPr lang="en-US" altLang="zh-TW" sz="4800" dirty="0" smtClean="0">
                <a:latin typeface="+mj-ea"/>
                <a:ea typeface="+mj-ea"/>
              </a:rPr>
              <a:t>104</a:t>
            </a:r>
            <a:r>
              <a:rPr lang="zh-TW" altLang="en-US" sz="4800" dirty="0" smtClean="0">
                <a:latin typeface="+mj-ea"/>
                <a:ea typeface="+mj-ea"/>
              </a:rPr>
              <a:t>學年度優質戶外</a:t>
            </a:r>
            <a:r>
              <a:rPr lang="zh-TW" altLang="en-US" sz="4800" dirty="0">
                <a:latin typeface="+mj-ea"/>
                <a:ea typeface="+mj-ea"/>
              </a:rPr>
              <a:t>教育城市一日</a:t>
            </a:r>
            <a:r>
              <a:rPr lang="zh-TW" altLang="en-US" sz="4800" dirty="0" smtClean="0">
                <a:latin typeface="+mj-ea"/>
                <a:ea typeface="+mj-ea"/>
              </a:rPr>
              <a:t>遊學路線規劃</a:t>
            </a:r>
            <a:endParaRPr lang="zh-TW" altLang="en-US" sz="48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26676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1418"/>
            <a:ext cx="8229600" cy="769441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肆、活動內容</a:t>
            </a:r>
            <a:endParaRPr lang="zh-TW" altLang="en-US" dirty="0" smtClean="0">
              <a:solidFill>
                <a:schemeClr val="tx1">
                  <a:lumMod val="95000"/>
                  <a:lumOff val="5000"/>
                </a:schemeClr>
              </a:solidFill>
              <a:ea typeface="標楷體" pitchFamily="65" charset="-120"/>
            </a:endParaRPr>
          </a:p>
        </p:txBody>
      </p:sp>
      <p:sp>
        <p:nvSpPr>
          <p:cNvPr id="4" name="內容版面配置區 2"/>
          <p:cNvSpPr>
            <a:spLocks noGrp="1"/>
          </p:cNvSpPr>
          <p:nvPr>
            <p:ph sz="quarter" idx="1"/>
          </p:nvPr>
        </p:nvSpPr>
        <p:spPr>
          <a:xfrm>
            <a:off x="539552" y="1397682"/>
            <a:ext cx="8219256" cy="48737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TW" altLang="en-US" sz="2400" b="1" dirty="0" smtClean="0">
                <a:latin typeface="+mj-ea"/>
                <a:ea typeface="+mj-ea"/>
              </a:rPr>
              <a:t>◎提供服務與資訊</a:t>
            </a:r>
            <a:endParaRPr lang="en-US" altLang="zh-TW" sz="2400" b="1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en-US" altLang="zh-TW" sz="2400" dirty="0" smtClean="0">
                <a:latin typeface="+mj-ea"/>
                <a:ea typeface="+mj-ea"/>
              </a:rPr>
              <a:t>1</a:t>
            </a:r>
            <a:r>
              <a:rPr lang="en-US" altLang="zh-TW" sz="2400" dirty="0" smtClean="0">
                <a:latin typeface="+mj-ea"/>
                <a:ea typeface="+mj-ea"/>
              </a:rPr>
              <a:t>.</a:t>
            </a:r>
            <a:r>
              <a:rPr lang="zh-TW" altLang="en-US" sz="2400" dirty="0"/>
              <a:t>遊客中心規劃的解說展示空間，主要區分為前門大廳、生態體驗區、人文特展區、中庭展場等五大區域。前門大廳設有</a:t>
            </a:r>
            <a:r>
              <a:rPr lang="zh-TW" altLang="en-US" sz="2400" dirty="0" smtClean="0"/>
              <a:t>服務臺提供</a:t>
            </a:r>
            <a:r>
              <a:rPr lang="zh-TW" altLang="en-US" sz="2400" dirty="0"/>
              <a:t>諮詢服務。</a:t>
            </a:r>
            <a:endParaRPr lang="en-US" altLang="zh-TW" sz="24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zh-TW" sz="2400" dirty="0" smtClean="0">
                <a:latin typeface="+mj-ea"/>
                <a:ea typeface="+mj-ea"/>
              </a:rPr>
              <a:t>2.</a:t>
            </a:r>
            <a:r>
              <a:rPr lang="zh-TW" altLang="en-US" sz="2400" dirty="0" smtClean="0">
                <a:latin typeface="+mj-ea"/>
                <a:ea typeface="+mj-ea"/>
              </a:rPr>
              <a:t>地址</a:t>
            </a:r>
            <a:r>
              <a:rPr lang="zh-TW" altLang="en-US" sz="2400" dirty="0">
                <a:latin typeface="+mj-ea"/>
                <a:ea typeface="+mj-ea"/>
              </a:rPr>
              <a:t>：</a:t>
            </a:r>
            <a:r>
              <a:rPr lang="en-US" altLang="zh-TW" sz="2400" dirty="0" smtClean="0">
                <a:latin typeface="+mj-ea"/>
                <a:ea typeface="+mj-ea"/>
              </a:rPr>
              <a:t>11292</a:t>
            </a:r>
            <a:r>
              <a:rPr lang="zh-TW" altLang="en-US" sz="2400" dirty="0" smtClean="0">
                <a:latin typeface="+mj-ea"/>
                <a:ea typeface="+mj-ea"/>
              </a:rPr>
              <a:t>臺北市</a:t>
            </a:r>
            <a:r>
              <a:rPr lang="zh-TW" altLang="en-US" sz="2400" dirty="0">
                <a:latin typeface="+mj-ea"/>
                <a:ea typeface="+mj-ea"/>
              </a:rPr>
              <a:t>北投區竹子湖路</a:t>
            </a:r>
            <a:r>
              <a:rPr lang="en-US" altLang="zh-TW" sz="2400" dirty="0">
                <a:latin typeface="+mj-ea"/>
                <a:ea typeface="+mj-ea"/>
              </a:rPr>
              <a:t>1-20</a:t>
            </a:r>
            <a:r>
              <a:rPr lang="zh-TW" altLang="en-US" sz="2400" dirty="0" smtClean="0">
                <a:latin typeface="+mj-ea"/>
                <a:ea typeface="+mj-ea"/>
              </a:rPr>
              <a:t>號</a:t>
            </a:r>
            <a:r>
              <a:rPr lang="zh-TW" altLang="en-US" sz="2400" dirty="0">
                <a:latin typeface="+mj-ea"/>
                <a:ea typeface="+mj-ea"/>
              </a:rPr>
              <a:t/>
            </a:r>
            <a:br>
              <a:rPr lang="zh-TW" altLang="en-US" sz="2400" dirty="0">
                <a:latin typeface="+mj-ea"/>
                <a:ea typeface="+mj-ea"/>
              </a:rPr>
            </a:br>
            <a:r>
              <a:rPr lang="en-US" altLang="zh-TW" sz="2400" dirty="0">
                <a:latin typeface="+mj-ea"/>
                <a:ea typeface="+mj-ea"/>
              </a:rPr>
              <a:t>3</a:t>
            </a:r>
            <a:r>
              <a:rPr lang="en-US" altLang="zh-TW" sz="2400" dirty="0" smtClean="0">
                <a:latin typeface="+mj-ea"/>
                <a:ea typeface="+mj-ea"/>
              </a:rPr>
              <a:t>.</a:t>
            </a:r>
            <a:r>
              <a:rPr lang="zh-TW" altLang="en-US" sz="2400" dirty="0" smtClean="0">
                <a:latin typeface="+mj-ea"/>
                <a:ea typeface="+mj-ea"/>
              </a:rPr>
              <a:t>開放</a:t>
            </a:r>
            <a:r>
              <a:rPr lang="zh-TW" altLang="en-US" sz="2400" dirty="0">
                <a:latin typeface="+mj-ea"/>
                <a:ea typeface="+mj-ea"/>
              </a:rPr>
              <a:t>時間：每日</a:t>
            </a:r>
            <a:r>
              <a:rPr lang="en-US" altLang="zh-TW" sz="2400" dirty="0">
                <a:latin typeface="+mj-ea"/>
                <a:ea typeface="+mj-ea"/>
              </a:rPr>
              <a:t>08:30</a:t>
            </a:r>
            <a:r>
              <a:rPr lang="zh-TW" altLang="en-US" sz="2400" dirty="0">
                <a:latin typeface="+mj-ea"/>
                <a:ea typeface="+mj-ea"/>
              </a:rPr>
              <a:t>～</a:t>
            </a:r>
            <a:r>
              <a:rPr lang="en-US" altLang="zh-TW" sz="2400" dirty="0">
                <a:latin typeface="+mj-ea"/>
                <a:ea typeface="+mj-ea"/>
              </a:rPr>
              <a:t>16:30</a:t>
            </a:r>
            <a:r>
              <a:rPr lang="zh-TW" altLang="en-US" sz="2400" dirty="0">
                <a:latin typeface="+mj-ea"/>
                <a:ea typeface="+mj-ea"/>
              </a:rPr>
              <a:t>，每個月的最後一個</a:t>
            </a:r>
            <a:r>
              <a:rPr lang="zh-TW" altLang="en-US" sz="2400" dirty="0" smtClean="0">
                <a:latin typeface="+mj-ea"/>
                <a:ea typeface="+mj-ea"/>
              </a:rPr>
              <a:t>星期一</a:t>
            </a:r>
            <a:endParaRPr lang="en-US" altLang="zh-TW" sz="24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zh-TW" sz="2400" dirty="0">
                <a:latin typeface="+mj-ea"/>
                <a:ea typeface="+mj-ea"/>
              </a:rPr>
              <a:t> </a:t>
            </a:r>
            <a:r>
              <a:rPr lang="en-US" altLang="zh-TW" sz="2400" dirty="0" smtClean="0">
                <a:latin typeface="+mj-ea"/>
                <a:ea typeface="+mj-ea"/>
              </a:rPr>
              <a:t> (</a:t>
            </a:r>
            <a:r>
              <a:rPr lang="zh-TW" altLang="en-US" sz="2400" dirty="0">
                <a:latin typeface="+mj-ea"/>
                <a:ea typeface="+mj-ea"/>
              </a:rPr>
              <a:t>遇國定假日順延一天</a:t>
            </a:r>
            <a:r>
              <a:rPr lang="en-US" altLang="zh-TW" sz="2400" dirty="0">
                <a:latin typeface="+mj-ea"/>
                <a:ea typeface="+mj-ea"/>
              </a:rPr>
              <a:t>)</a:t>
            </a:r>
            <a:r>
              <a:rPr lang="zh-TW" altLang="en-US" sz="2400" dirty="0">
                <a:latin typeface="+mj-ea"/>
                <a:ea typeface="+mj-ea"/>
              </a:rPr>
              <a:t>及農曆除夕休館。</a:t>
            </a:r>
            <a:br>
              <a:rPr lang="zh-TW" altLang="en-US" sz="2400" dirty="0">
                <a:latin typeface="+mj-ea"/>
                <a:ea typeface="+mj-ea"/>
              </a:rPr>
            </a:br>
            <a:r>
              <a:rPr lang="en-US" altLang="zh-TW" sz="2400" dirty="0">
                <a:latin typeface="+mj-ea"/>
                <a:ea typeface="+mj-ea"/>
              </a:rPr>
              <a:t>4</a:t>
            </a:r>
            <a:r>
              <a:rPr lang="en-US" altLang="zh-TW" sz="2400" dirty="0" smtClean="0">
                <a:latin typeface="+mj-ea"/>
                <a:ea typeface="+mj-ea"/>
              </a:rPr>
              <a:t>.</a:t>
            </a:r>
            <a:r>
              <a:rPr lang="zh-TW" altLang="en-US" sz="2400" dirty="0" smtClean="0">
                <a:latin typeface="+mj-ea"/>
                <a:ea typeface="+mj-ea"/>
              </a:rPr>
              <a:t>服務</a:t>
            </a:r>
            <a:r>
              <a:rPr lang="zh-TW" altLang="en-US" sz="2400" dirty="0">
                <a:latin typeface="+mj-ea"/>
                <a:ea typeface="+mj-ea"/>
              </a:rPr>
              <a:t>電話：</a:t>
            </a:r>
            <a:r>
              <a:rPr lang="en-US" altLang="zh-TW" sz="2400" dirty="0">
                <a:latin typeface="+mj-ea"/>
                <a:ea typeface="+mj-ea"/>
              </a:rPr>
              <a:t>(02)2861-3601</a:t>
            </a:r>
            <a:r>
              <a:rPr lang="zh-TW" altLang="en-US" sz="2400" dirty="0">
                <a:latin typeface="+mj-ea"/>
                <a:ea typeface="+mj-ea"/>
              </a:rPr>
              <a:t>轉</a:t>
            </a:r>
            <a:r>
              <a:rPr lang="en-US" altLang="zh-TW" sz="2400" dirty="0">
                <a:latin typeface="+mj-ea"/>
                <a:ea typeface="+mj-ea"/>
              </a:rPr>
              <a:t>850</a:t>
            </a:r>
            <a:br>
              <a:rPr lang="en-US" altLang="zh-TW" sz="2400" dirty="0">
                <a:latin typeface="+mj-ea"/>
                <a:ea typeface="+mj-ea"/>
              </a:rPr>
            </a:br>
            <a:r>
              <a:rPr lang="en-US" altLang="zh-TW" sz="2400" dirty="0">
                <a:latin typeface="+mj-ea"/>
                <a:ea typeface="+mj-ea"/>
              </a:rPr>
              <a:t>5</a:t>
            </a:r>
            <a:r>
              <a:rPr lang="en-US" altLang="zh-TW" sz="2400" dirty="0" smtClean="0">
                <a:latin typeface="+mj-ea"/>
                <a:ea typeface="+mj-ea"/>
              </a:rPr>
              <a:t>.</a:t>
            </a:r>
            <a:r>
              <a:rPr lang="zh-TW" altLang="en-US" sz="2400" dirty="0" smtClean="0">
                <a:latin typeface="+mj-ea"/>
                <a:ea typeface="+mj-ea"/>
              </a:rPr>
              <a:t>電子郵件</a:t>
            </a:r>
            <a:r>
              <a:rPr lang="zh-TW" altLang="en-US" sz="2400" dirty="0">
                <a:latin typeface="+mj-ea"/>
                <a:ea typeface="+mj-ea"/>
              </a:rPr>
              <a:t>：</a:t>
            </a:r>
            <a:r>
              <a:rPr lang="en-US" altLang="zh-TW" sz="2400" dirty="0">
                <a:latin typeface="+mj-ea"/>
                <a:ea typeface="+mj-ea"/>
                <a:hlinkClick r:id="rId3"/>
              </a:rPr>
              <a:t>yms08@mail.ymsnp.gov.tw</a:t>
            </a:r>
            <a:r>
              <a:rPr lang="en-US" altLang="zh-TW" sz="2400" dirty="0">
                <a:latin typeface="+mj-ea"/>
                <a:ea typeface="+mj-ea"/>
              </a:rPr>
              <a:t/>
            </a:r>
            <a:br>
              <a:rPr lang="en-US" altLang="zh-TW" sz="2400" dirty="0">
                <a:latin typeface="+mj-ea"/>
                <a:ea typeface="+mj-ea"/>
              </a:rPr>
            </a:br>
            <a:r>
              <a:rPr lang="en-US" altLang="zh-TW" sz="2400" dirty="0">
                <a:latin typeface="+mj-ea"/>
                <a:ea typeface="+mj-ea"/>
              </a:rPr>
              <a:t>6</a:t>
            </a:r>
            <a:r>
              <a:rPr lang="en-US" altLang="zh-TW" sz="2400" dirty="0" smtClean="0">
                <a:latin typeface="+mj-ea"/>
                <a:ea typeface="+mj-ea"/>
              </a:rPr>
              <a:t>.</a:t>
            </a:r>
            <a:r>
              <a:rPr lang="zh-TW" altLang="en-US" sz="2400" dirty="0" smtClean="0">
                <a:latin typeface="+mj-ea"/>
                <a:ea typeface="+mj-ea"/>
              </a:rPr>
              <a:t>停車場</a:t>
            </a:r>
            <a:r>
              <a:rPr lang="zh-TW" altLang="en-US" sz="2400" dirty="0">
                <a:latin typeface="+mj-ea"/>
                <a:ea typeface="+mj-ea"/>
              </a:rPr>
              <a:t>：來訪車輛可停放於遊客中心對面的第二</a:t>
            </a:r>
            <a:r>
              <a:rPr lang="zh-TW" altLang="en-US" sz="2400" dirty="0" smtClean="0">
                <a:latin typeface="+mj-ea"/>
                <a:ea typeface="+mj-ea"/>
              </a:rPr>
              <a:t>停車場</a:t>
            </a:r>
            <a:endParaRPr lang="en-US" altLang="zh-TW" sz="24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zh-TW" sz="2400" dirty="0">
                <a:latin typeface="+mj-ea"/>
                <a:ea typeface="+mj-ea"/>
              </a:rPr>
              <a:t> </a:t>
            </a:r>
            <a:r>
              <a:rPr lang="en-US" altLang="zh-TW" sz="2400" dirty="0" smtClean="0">
                <a:latin typeface="+mj-ea"/>
                <a:ea typeface="+mj-ea"/>
              </a:rPr>
              <a:t> (</a:t>
            </a:r>
            <a:r>
              <a:rPr lang="zh-TW" altLang="en-US" sz="2400" dirty="0" smtClean="0">
                <a:latin typeface="+mj-ea"/>
                <a:ea typeface="+mj-ea"/>
              </a:rPr>
              <a:t>臺北市</a:t>
            </a:r>
            <a:r>
              <a:rPr lang="zh-TW" altLang="en-US" sz="2400" dirty="0">
                <a:latin typeface="+mj-ea"/>
                <a:ea typeface="+mj-ea"/>
              </a:rPr>
              <a:t>停車管理工程處委外收費</a:t>
            </a:r>
            <a:r>
              <a:rPr lang="en-US" altLang="zh-TW" sz="2400" dirty="0">
                <a:latin typeface="+mj-ea"/>
                <a:ea typeface="+mj-ea"/>
              </a:rPr>
              <a:t>)</a:t>
            </a:r>
            <a:r>
              <a:rPr lang="zh-TW" altLang="en-US" sz="2400" dirty="0" smtClean="0">
                <a:latin typeface="+mj-ea"/>
                <a:ea typeface="+mj-ea"/>
              </a:rPr>
              <a:t>。</a:t>
            </a:r>
            <a:endParaRPr lang="zh-TW" altLang="zh-TW" sz="2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98775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1418"/>
            <a:ext cx="8229600" cy="769441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肆、活動內容</a:t>
            </a:r>
            <a:endParaRPr lang="zh-TW" altLang="en-US" dirty="0" smtClean="0">
              <a:solidFill>
                <a:schemeClr val="tx1">
                  <a:lumMod val="95000"/>
                  <a:lumOff val="5000"/>
                </a:schemeClr>
              </a:solidFill>
              <a:ea typeface="標楷體" pitchFamily="65" charset="-120"/>
            </a:endParaRPr>
          </a:p>
        </p:txBody>
      </p:sp>
      <p:sp>
        <p:nvSpPr>
          <p:cNvPr id="4" name="內容版面配置區 2"/>
          <p:cNvSpPr>
            <a:spLocks noGrp="1"/>
          </p:cNvSpPr>
          <p:nvPr>
            <p:ph sz="quarter" idx="1"/>
          </p:nvPr>
        </p:nvSpPr>
        <p:spPr>
          <a:xfrm>
            <a:off x="539552" y="1336849"/>
            <a:ext cx="8219256" cy="5191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400" dirty="0" smtClean="0">
                <a:latin typeface="+mj-ea"/>
                <a:ea typeface="+mj-ea"/>
              </a:rPr>
              <a:t>7.</a:t>
            </a:r>
            <a:r>
              <a:rPr lang="zh-TW" altLang="en-US" sz="2400" dirty="0" smtClean="0">
                <a:latin typeface="+mj-ea"/>
                <a:ea typeface="+mj-ea"/>
              </a:rPr>
              <a:t>服務項目：預約解說導覽、視聽節目播放</a:t>
            </a:r>
            <a:endParaRPr lang="en-US" altLang="zh-TW" sz="2400" dirty="0" smtClean="0">
              <a:latin typeface="+mj-ea"/>
              <a:ea typeface="+mj-ea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925810"/>
              </p:ext>
            </p:extLst>
          </p:nvPr>
        </p:nvGraphicFramePr>
        <p:xfrm>
          <a:off x="611560" y="2060848"/>
          <a:ext cx="7488831" cy="3383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7"/>
                <a:gridCol w="3782233"/>
                <a:gridCol w="1474351"/>
              </a:tblGrid>
              <a:tr h="43204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平常日</a:t>
                      </a:r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62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effectLst/>
                          <a:latin typeface="+mj-ea"/>
                          <a:ea typeface="+mj-ea"/>
                        </a:rPr>
                        <a:t>時間</a:t>
                      </a:r>
                    </a:p>
                  </a:txBody>
                  <a:tcPr marL="31681" marR="31681" marT="15840" marB="158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effectLst/>
                          <a:latin typeface="+mj-ea"/>
                          <a:ea typeface="+mj-ea"/>
                        </a:rPr>
                        <a:t>節目名稱</a:t>
                      </a:r>
                    </a:p>
                  </a:txBody>
                  <a:tcPr marL="31681" marR="31681" marT="15840" marB="158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effectLst/>
                          <a:latin typeface="+mj-ea"/>
                          <a:ea typeface="+mj-ea"/>
                        </a:rPr>
                        <a:t>視聽室</a:t>
                      </a:r>
                    </a:p>
                  </a:txBody>
                  <a:tcPr marL="31681" marR="31681" marT="15840" marB="15840" anchor="ctr"/>
                </a:tc>
              </a:tr>
              <a:tr h="57998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09:30</a:t>
                      </a:r>
                    </a:p>
                  </a:txBody>
                  <a:tcPr marL="31681" marR="31681" marT="15840" marB="158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大屯火山的故事</a:t>
                      </a:r>
                    </a:p>
                  </a:txBody>
                  <a:tcPr marL="31681" marR="31681" marT="15840" marB="158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第二</a:t>
                      </a:r>
                    </a:p>
                  </a:txBody>
                  <a:tcPr marL="31681" marR="31681" marT="15840" marB="15840" anchor="ctr"/>
                </a:tc>
              </a:tr>
              <a:tr h="37062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effectLst/>
                          <a:latin typeface="+mj-ea"/>
                          <a:ea typeface="+mj-ea"/>
                        </a:rPr>
                        <a:t>10:30</a:t>
                      </a:r>
                    </a:p>
                  </a:txBody>
                  <a:tcPr marL="31681" marR="31681" marT="15840" marB="158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effectLst/>
                          <a:latin typeface="+mj-ea"/>
                          <a:ea typeface="+mj-ea"/>
                        </a:rPr>
                        <a:t>蟲相逢</a:t>
                      </a:r>
                    </a:p>
                  </a:txBody>
                  <a:tcPr marL="31681" marR="31681" marT="15840" marB="158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effectLst/>
                          <a:latin typeface="+mj-ea"/>
                          <a:ea typeface="+mj-ea"/>
                        </a:rPr>
                        <a:t>第二</a:t>
                      </a:r>
                    </a:p>
                  </a:txBody>
                  <a:tcPr marL="31681" marR="31681" marT="15840" marB="15840" anchor="ctr"/>
                </a:tc>
              </a:tr>
              <a:tr h="37062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effectLst/>
                          <a:latin typeface="+mj-ea"/>
                          <a:ea typeface="+mj-ea"/>
                        </a:rPr>
                        <a:t>11:30</a:t>
                      </a:r>
                    </a:p>
                  </a:txBody>
                  <a:tcPr marL="31681" marR="31681" marT="15840" marB="158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effectLst/>
                          <a:latin typeface="+mj-ea"/>
                          <a:ea typeface="+mj-ea"/>
                        </a:rPr>
                        <a:t>愛上草山</a:t>
                      </a:r>
                    </a:p>
                  </a:txBody>
                  <a:tcPr marL="31681" marR="31681" marT="15840" marB="158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effectLst/>
                          <a:latin typeface="+mj-ea"/>
                          <a:ea typeface="+mj-ea"/>
                        </a:rPr>
                        <a:t>第二</a:t>
                      </a:r>
                    </a:p>
                  </a:txBody>
                  <a:tcPr marL="31681" marR="31681" marT="15840" marB="15840" anchor="ctr"/>
                </a:tc>
              </a:tr>
              <a:tr h="44425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13:30</a:t>
                      </a:r>
                    </a:p>
                  </a:txBody>
                  <a:tcPr marL="31681" marR="31681" marT="15840" marB="158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大屯火山的故事</a:t>
                      </a:r>
                    </a:p>
                  </a:txBody>
                  <a:tcPr marL="31681" marR="31681" marT="15840" marB="158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第一</a:t>
                      </a:r>
                    </a:p>
                  </a:txBody>
                  <a:tcPr marL="31681" marR="31681" marT="15840" marB="15840" anchor="ctr"/>
                </a:tc>
              </a:tr>
              <a:tr h="37062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effectLst/>
                          <a:latin typeface="+mj-ea"/>
                          <a:ea typeface="+mj-ea"/>
                        </a:rPr>
                        <a:t>14:30</a:t>
                      </a:r>
                    </a:p>
                  </a:txBody>
                  <a:tcPr marL="31681" marR="31681" marT="15840" marB="158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effectLst/>
                          <a:latin typeface="+mj-ea"/>
                          <a:ea typeface="+mj-ea"/>
                        </a:rPr>
                        <a:t>蟲相逢</a:t>
                      </a:r>
                    </a:p>
                  </a:txBody>
                  <a:tcPr marL="31681" marR="31681" marT="15840" marB="158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effectLst/>
                          <a:latin typeface="+mj-ea"/>
                          <a:ea typeface="+mj-ea"/>
                        </a:rPr>
                        <a:t>第一</a:t>
                      </a:r>
                    </a:p>
                  </a:txBody>
                  <a:tcPr marL="31681" marR="31681" marT="15840" marB="15840" anchor="ctr"/>
                </a:tc>
              </a:tr>
              <a:tr h="44425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effectLst/>
                          <a:latin typeface="+mj-ea"/>
                          <a:ea typeface="+mj-ea"/>
                        </a:rPr>
                        <a:t>15:30</a:t>
                      </a:r>
                    </a:p>
                  </a:txBody>
                  <a:tcPr marL="31681" marR="31681" marT="15840" marB="158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effectLst/>
                          <a:latin typeface="+mj-ea"/>
                          <a:ea typeface="+mj-ea"/>
                        </a:rPr>
                        <a:t>陽明山國家公園四季</a:t>
                      </a:r>
                    </a:p>
                  </a:txBody>
                  <a:tcPr marL="31681" marR="31681" marT="15840" marB="158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effectLst/>
                          <a:latin typeface="+mj-ea"/>
                          <a:ea typeface="+mj-ea"/>
                        </a:rPr>
                        <a:t>第一</a:t>
                      </a:r>
                    </a:p>
                  </a:txBody>
                  <a:tcPr marL="31681" marR="31681" marT="15840" marB="1584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966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1418"/>
            <a:ext cx="8229600" cy="769441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肆、活動內容</a:t>
            </a:r>
            <a:endParaRPr lang="zh-TW" altLang="en-US" dirty="0" smtClean="0">
              <a:solidFill>
                <a:schemeClr val="tx1">
                  <a:lumMod val="95000"/>
                  <a:lumOff val="5000"/>
                </a:schemeClr>
              </a:solidFill>
              <a:ea typeface="標楷體" pitchFamily="65" charset="-120"/>
            </a:endParaRPr>
          </a:p>
        </p:txBody>
      </p:sp>
      <p:sp>
        <p:nvSpPr>
          <p:cNvPr id="4" name="內容版面配置區 2"/>
          <p:cNvSpPr>
            <a:spLocks noGrp="1"/>
          </p:cNvSpPr>
          <p:nvPr>
            <p:ph sz="quarter" idx="1"/>
          </p:nvPr>
        </p:nvSpPr>
        <p:spPr>
          <a:xfrm>
            <a:off x="539552" y="1369306"/>
            <a:ext cx="8219256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3000" dirty="0">
                <a:latin typeface="+mj-ea"/>
                <a:ea typeface="+mj-ea"/>
              </a:rPr>
              <a:t>二、小油坑真</a:t>
            </a:r>
            <a:r>
              <a:rPr lang="zh-TW" altLang="en-US" sz="3000" dirty="0" smtClean="0">
                <a:latin typeface="+mj-ea"/>
                <a:ea typeface="+mj-ea"/>
              </a:rPr>
              <a:t>有趣</a:t>
            </a:r>
            <a:r>
              <a:rPr lang="en-US" altLang="zh-TW" sz="3000" dirty="0" smtClean="0">
                <a:latin typeface="+mj-ea"/>
                <a:ea typeface="+mj-ea"/>
              </a:rPr>
              <a:t>(</a:t>
            </a:r>
            <a:r>
              <a:rPr lang="zh-TW" altLang="en-US" sz="3000" dirty="0" smtClean="0">
                <a:latin typeface="+mj-ea"/>
                <a:ea typeface="+mj-ea"/>
              </a:rPr>
              <a:t>小油坑</a:t>
            </a:r>
            <a:r>
              <a:rPr lang="en-US" altLang="zh-TW" sz="3000" dirty="0" smtClean="0">
                <a:latin typeface="+mj-ea"/>
                <a:ea typeface="+mj-ea"/>
              </a:rPr>
              <a:t>)</a:t>
            </a:r>
            <a:endParaRPr lang="en-US" altLang="zh-TW" sz="3000" dirty="0">
              <a:latin typeface="+mj-ea"/>
              <a:ea typeface="+mj-ea"/>
            </a:endParaRPr>
          </a:p>
          <a:p>
            <a:pPr>
              <a:buNone/>
            </a:pPr>
            <a:r>
              <a:rPr lang="zh-TW" altLang="en-US" sz="3000" dirty="0" smtClean="0">
                <a:latin typeface="+mj-ea"/>
                <a:ea typeface="+mj-ea"/>
              </a:rPr>
              <a:t>　　</a:t>
            </a:r>
            <a:r>
              <a:rPr lang="zh-TW" altLang="zh-TW" sz="3000" dirty="0" smtClean="0">
                <a:latin typeface="+mj-ea"/>
                <a:ea typeface="+mj-ea"/>
              </a:rPr>
              <a:t>實際</a:t>
            </a:r>
            <a:r>
              <a:rPr lang="zh-TW" altLang="zh-TW" sz="3000" dirty="0">
                <a:latin typeface="+mj-ea"/>
                <a:ea typeface="+mj-ea"/>
              </a:rPr>
              <a:t>帶領學生到小油</a:t>
            </a:r>
            <a:r>
              <a:rPr lang="zh-TW" altLang="zh-TW" sz="3000" dirty="0" smtClean="0">
                <a:latin typeface="+mj-ea"/>
                <a:ea typeface="+mj-ea"/>
              </a:rPr>
              <a:t>坑</a:t>
            </a:r>
            <a:r>
              <a:rPr lang="zh-TW" altLang="en-US" sz="3000" dirty="0">
                <a:latin typeface="+mj-ea"/>
                <a:ea typeface="+mj-ea"/>
              </a:rPr>
              <a:t>先讓學生用視覺、</a:t>
            </a:r>
            <a:r>
              <a:rPr lang="zh-TW" altLang="en-US" sz="3000" dirty="0" smtClean="0">
                <a:latin typeface="+mj-ea"/>
                <a:ea typeface="+mj-ea"/>
              </a:rPr>
              <a:t>聽</a:t>
            </a:r>
            <a:endParaRPr lang="en-US" altLang="zh-TW" sz="30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zh-TW" altLang="en-US" sz="3000" dirty="0" smtClean="0">
                <a:latin typeface="+mj-ea"/>
                <a:ea typeface="+mj-ea"/>
              </a:rPr>
              <a:t>覺</a:t>
            </a:r>
            <a:r>
              <a:rPr lang="zh-TW" altLang="en-US" sz="3000" dirty="0">
                <a:latin typeface="+mj-ea"/>
                <a:ea typeface="+mj-ea"/>
              </a:rPr>
              <a:t>、嗅覺</a:t>
            </a:r>
            <a:r>
              <a:rPr lang="en-US" altLang="zh-TW" sz="3000" dirty="0">
                <a:latin typeface="+mj-ea"/>
                <a:ea typeface="+mj-ea"/>
              </a:rPr>
              <a:t>…</a:t>
            </a:r>
            <a:r>
              <a:rPr lang="zh-TW" altLang="en-US" sz="3000" dirty="0">
                <a:latin typeface="+mj-ea"/>
                <a:ea typeface="+mj-ea"/>
              </a:rPr>
              <a:t>等感官</a:t>
            </a:r>
            <a:r>
              <a:rPr lang="zh-TW" altLang="en-US" sz="3000" dirty="0" smtClean="0">
                <a:latin typeface="+mj-ea"/>
                <a:ea typeface="+mj-ea"/>
              </a:rPr>
              <a:t>認識小</a:t>
            </a:r>
            <a:r>
              <a:rPr lang="zh-TW" altLang="en-US" sz="3000" dirty="0">
                <a:latin typeface="+mj-ea"/>
                <a:ea typeface="+mj-ea"/>
              </a:rPr>
              <a:t>油坑，並學生分享</a:t>
            </a:r>
            <a:r>
              <a:rPr lang="zh-TW" altLang="en-US" sz="3000" dirty="0" smtClean="0">
                <a:latin typeface="+mj-ea"/>
                <a:ea typeface="+mj-ea"/>
              </a:rPr>
              <a:t>發現</a:t>
            </a:r>
            <a:endParaRPr lang="en-US" altLang="zh-TW" sz="30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zh-TW" altLang="en-US" sz="3000" dirty="0" smtClean="0">
                <a:latin typeface="+mj-ea"/>
                <a:ea typeface="+mj-ea"/>
              </a:rPr>
              <a:t>了</a:t>
            </a:r>
            <a:r>
              <a:rPr lang="zh-TW" altLang="en-US" sz="3000" dirty="0">
                <a:latin typeface="+mj-ea"/>
                <a:ea typeface="+mj-ea"/>
              </a:rPr>
              <a:t>什麼</a:t>
            </a:r>
            <a:r>
              <a:rPr lang="zh-TW" altLang="en-US" sz="3000" dirty="0" smtClean="0">
                <a:latin typeface="+mj-ea"/>
                <a:ea typeface="+mj-ea"/>
              </a:rPr>
              <a:t>。再來</a:t>
            </a:r>
            <a:r>
              <a:rPr lang="zh-TW" altLang="zh-TW" sz="3000" dirty="0" smtClean="0">
                <a:latin typeface="+mj-ea"/>
                <a:ea typeface="+mj-ea"/>
              </a:rPr>
              <a:t>觀看</a:t>
            </a:r>
            <a:r>
              <a:rPr lang="zh-TW" altLang="zh-TW" sz="3000" dirty="0">
                <a:latin typeface="+mj-ea"/>
                <a:ea typeface="+mj-ea"/>
              </a:rPr>
              <a:t>陷落</a:t>
            </a:r>
            <a:r>
              <a:rPr lang="zh-TW" altLang="zh-TW" sz="3000" dirty="0" smtClean="0">
                <a:latin typeface="+mj-ea"/>
                <a:ea typeface="+mj-ea"/>
              </a:rPr>
              <a:t>地形</a:t>
            </a:r>
            <a:r>
              <a:rPr lang="zh-TW" altLang="zh-TW" sz="3000" dirty="0">
                <a:latin typeface="+mj-ea"/>
                <a:ea typeface="+mj-ea"/>
              </a:rPr>
              <a:t>，</a:t>
            </a:r>
            <a:r>
              <a:rPr lang="zh-TW" altLang="zh-TW" sz="3000" dirty="0" smtClean="0">
                <a:latin typeface="+mj-ea"/>
                <a:ea typeface="+mj-ea"/>
              </a:rPr>
              <a:t>並且透過</a:t>
            </a:r>
            <a:r>
              <a:rPr lang="zh-TW" altLang="zh-TW" sz="3000" dirty="0">
                <a:latin typeface="+mj-ea"/>
                <a:ea typeface="+mj-ea"/>
              </a:rPr>
              <a:t>實地</a:t>
            </a:r>
            <a:r>
              <a:rPr lang="zh-TW" altLang="zh-TW" sz="3000" dirty="0" smtClean="0">
                <a:latin typeface="+mj-ea"/>
                <a:ea typeface="+mj-ea"/>
              </a:rPr>
              <a:t>觀測</a:t>
            </a:r>
            <a:endParaRPr lang="en-US" altLang="zh-TW" sz="30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zh-TW" altLang="zh-TW" sz="3000" dirty="0" smtClean="0">
                <a:latin typeface="+mj-ea"/>
                <a:ea typeface="+mj-ea"/>
              </a:rPr>
              <a:t>了解</a:t>
            </a:r>
            <a:r>
              <a:rPr lang="zh-TW" altLang="zh-TW" sz="3000" dirty="0">
                <a:latin typeface="+mj-ea"/>
                <a:ea typeface="+mj-ea"/>
              </a:rPr>
              <a:t>火山</a:t>
            </a:r>
            <a:r>
              <a:rPr lang="zh-TW" altLang="zh-TW" sz="3000" dirty="0" smtClean="0">
                <a:latin typeface="+mj-ea"/>
                <a:ea typeface="+mj-ea"/>
              </a:rPr>
              <a:t>現象的相關</a:t>
            </a:r>
            <a:r>
              <a:rPr lang="zh-TW" altLang="zh-TW" sz="3000" dirty="0">
                <a:latin typeface="+mj-ea"/>
                <a:ea typeface="+mj-ea"/>
              </a:rPr>
              <a:t>特徵</a:t>
            </a:r>
            <a:r>
              <a:rPr lang="zh-TW" altLang="en-US" sz="3000" dirty="0" smtClean="0">
                <a:latin typeface="+mj-ea"/>
                <a:ea typeface="+mj-ea"/>
              </a:rPr>
              <a:t>。</a:t>
            </a:r>
            <a:endParaRPr lang="en-US" altLang="zh-TW" sz="30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zh-TW" altLang="en-US" sz="3000" dirty="0">
                <a:latin typeface="+mj-ea"/>
                <a:ea typeface="+mj-ea"/>
              </a:rPr>
              <a:t> </a:t>
            </a:r>
            <a:r>
              <a:rPr lang="zh-TW" altLang="en-US" sz="3000" dirty="0" smtClean="0">
                <a:latin typeface="+mj-ea"/>
                <a:ea typeface="+mj-ea"/>
              </a:rPr>
              <a:t>   需事先聯絡小油坑遊客中心告知需要測量噴</a:t>
            </a:r>
            <a:endParaRPr lang="en-US" altLang="zh-TW" sz="30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zh-TW" altLang="en-US" sz="3000" dirty="0" smtClean="0">
                <a:latin typeface="+mj-ea"/>
                <a:ea typeface="+mj-ea"/>
              </a:rPr>
              <a:t>氣口的水溫和酸鹼值，請老師注意學生安全。</a:t>
            </a:r>
            <a:endParaRPr lang="zh-TW" altLang="zh-TW" sz="30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19631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1418"/>
            <a:ext cx="8229600" cy="769441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肆、活動內容</a:t>
            </a:r>
            <a:endParaRPr lang="zh-TW" altLang="en-US" dirty="0" smtClean="0">
              <a:solidFill>
                <a:schemeClr val="tx1">
                  <a:lumMod val="95000"/>
                  <a:lumOff val="5000"/>
                </a:schemeClr>
              </a:solidFill>
              <a:ea typeface="標楷體" pitchFamily="65" charset="-120"/>
            </a:endParaRPr>
          </a:p>
        </p:txBody>
      </p:sp>
      <p:sp>
        <p:nvSpPr>
          <p:cNvPr id="4" name="內容版面配置區 2"/>
          <p:cNvSpPr>
            <a:spLocks noGrp="1"/>
          </p:cNvSpPr>
          <p:nvPr>
            <p:ph sz="quarter" idx="1"/>
          </p:nvPr>
        </p:nvSpPr>
        <p:spPr>
          <a:xfrm>
            <a:off x="539552" y="1397682"/>
            <a:ext cx="8219256" cy="48737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TW" altLang="en-US" sz="2400" b="1" dirty="0">
                <a:latin typeface="+mj-ea"/>
              </a:rPr>
              <a:t>◎提供服務與資訊</a:t>
            </a:r>
            <a:endParaRPr lang="en-US" altLang="zh-TW" sz="2400" b="1" dirty="0">
              <a:latin typeface="+mj-ea"/>
            </a:endParaRPr>
          </a:p>
          <a:p>
            <a:pPr>
              <a:buNone/>
            </a:pPr>
            <a:r>
              <a:rPr lang="en-US" altLang="zh-TW" sz="2400" dirty="0" smtClean="0">
                <a:latin typeface="+mj-ea"/>
                <a:ea typeface="+mj-ea"/>
              </a:rPr>
              <a:t>1</a:t>
            </a:r>
            <a:r>
              <a:rPr lang="en-US" altLang="zh-TW" sz="2400" dirty="0" smtClean="0">
                <a:latin typeface="+mj-ea"/>
                <a:ea typeface="+mj-ea"/>
              </a:rPr>
              <a:t>.</a:t>
            </a:r>
            <a:r>
              <a:rPr lang="zh-TW" altLang="en-US" sz="2400" dirty="0" smtClean="0">
                <a:latin typeface="+mj-ea"/>
                <a:ea typeface="+mj-ea"/>
              </a:rPr>
              <a:t>小</a:t>
            </a:r>
            <a:r>
              <a:rPr lang="zh-TW" altLang="en-US" sz="2400" dirty="0">
                <a:latin typeface="+mj-ea"/>
                <a:ea typeface="+mj-ea"/>
              </a:rPr>
              <a:t>油坑為一處後火山活動地質景觀區，位於七星山的西北麓</a:t>
            </a:r>
            <a:r>
              <a:rPr lang="zh-TW" altLang="en-US" sz="2400" dirty="0" smtClean="0">
                <a:latin typeface="+mj-ea"/>
                <a:ea typeface="+mj-ea"/>
              </a:rPr>
              <a:t>，海拔</a:t>
            </a:r>
            <a:r>
              <a:rPr lang="zh-TW" altLang="en-US" sz="2400" dirty="0">
                <a:latin typeface="+mj-ea"/>
                <a:ea typeface="+mj-ea"/>
              </a:rPr>
              <a:t>約</a:t>
            </a:r>
            <a:r>
              <a:rPr lang="en-US" altLang="zh-TW" sz="2400" dirty="0">
                <a:latin typeface="+mj-ea"/>
                <a:ea typeface="+mj-ea"/>
              </a:rPr>
              <a:t>805</a:t>
            </a:r>
            <a:r>
              <a:rPr lang="zh-TW" altLang="en-US" sz="2400" dirty="0">
                <a:latin typeface="+mj-ea"/>
                <a:ea typeface="+mj-ea"/>
              </a:rPr>
              <a:t>公尺，以「後火山作用」所形成之噴氣孔、硫磺結晶、溫泉及壯觀的崩塌地形最具特色。除了小油坑本身，在這裡的眺望</a:t>
            </a:r>
            <a:r>
              <a:rPr lang="zh-TW" altLang="en-US" sz="2400" dirty="0" smtClean="0">
                <a:latin typeface="+mj-ea"/>
                <a:ea typeface="+mj-ea"/>
              </a:rPr>
              <a:t>平臺還</a:t>
            </a:r>
            <a:r>
              <a:rPr lang="zh-TW" altLang="en-US" sz="2400" dirty="0">
                <a:latin typeface="+mj-ea"/>
                <a:ea typeface="+mj-ea"/>
              </a:rPr>
              <a:t>可遠眺竹子山、大屯山、七星山與小觀音山等火山</a:t>
            </a:r>
            <a:r>
              <a:rPr lang="zh-TW" altLang="en-US" sz="2400" dirty="0" smtClean="0">
                <a:latin typeface="+mj-ea"/>
                <a:ea typeface="+mj-ea"/>
              </a:rPr>
              <a:t>錐體。</a:t>
            </a:r>
            <a:endParaRPr lang="en-US" altLang="zh-TW" sz="24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en-US" altLang="zh-TW" sz="2400" dirty="0" smtClean="0">
                <a:latin typeface="+mj-ea"/>
                <a:ea typeface="+mj-ea"/>
              </a:rPr>
              <a:t>2.</a:t>
            </a:r>
            <a:r>
              <a:rPr lang="zh-TW" altLang="en-US" sz="2400" dirty="0" smtClean="0">
                <a:latin typeface="+mj-ea"/>
                <a:ea typeface="+mj-ea"/>
              </a:rPr>
              <a:t>地址</a:t>
            </a:r>
            <a:r>
              <a:rPr lang="zh-TW" altLang="en-US" sz="2400" dirty="0">
                <a:latin typeface="+mj-ea"/>
                <a:ea typeface="+mj-ea"/>
              </a:rPr>
              <a:t>：</a:t>
            </a:r>
            <a:r>
              <a:rPr lang="en-US" altLang="zh-TW" sz="2400" dirty="0">
                <a:latin typeface="+mj-ea"/>
                <a:ea typeface="+mj-ea"/>
              </a:rPr>
              <a:t>11292 </a:t>
            </a:r>
            <a:r>
              <a:rPr lang="zh-TW" altLang="en-US" sz="2400" dirty="0" smtClean="0">
                <a:latin typeface="+mj-ea"/>
                <a:ea typeface="+mj-ea"/>
              </a:rPr>
              <a:t>臺北市</a:t>
            </a:r>
            <a:r>
              <a:rPr lang="zh-TW" altLang="en-US" sz="2400" dirty="0">
                <a:latin typeface="+mj-ea"/>
                <a:ea typeface="+mj-ea"/>
              </a:rPr>
              <a:t>北投區竹子湖路</a:t>
            </a:r>
            <a:r>
              <a:rPr lang="en-US" altLang="zh-TW" sz="2400" dirty="0">
                <a:latin typeface="+mj-ea"/>
                <a:ea typeface="+mj-ea"/>
              </a:rPr>
              <a:t>69</a:t>
            </a:r>
            <a:r>
              <a:rPr lang="zh-TW" altLang="en-US" sz="2400" dirty="0" smtClean="0">
                <a:latin typeface="+mj-ea"/>
                <a:ea typeface="+mj-ea"/>
              </a:rPr>
              <a:t>號</a:t>
            </a:r>
            <a:endParaRPr lang="en-US" altLang="zh-TW" sz="24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en-US" altLang="zh-TW" sz="2400" dirty="0" smtClean="0">
                <a:latin typeface="+mj-ea"/>
                <a:ea typeface="+mj-ea"/>
              </a:rPr>
              <a:t>3.</a:t>
            </a:r>
            <a:r>
              <a:rPr lang="zh-TW" altLang="en-US" sz="2400" dirty="0" smtClean="0">
                <a:latin typeface="+mj-ea"/>
                <a:ea typeface="+mj-ea"/>
              </a:rPr>
              <a:t>開放</a:t>
            </a:r>
            <a:r>
              <a:rPr lang="zh-TW" altLang="en-US" sz="2400" dirty="0">
                <a:latin typeface="+mj-ea"/>
                <a:ea typeface="+mj-ea"/>
              </a:rPr>
              <a:t>時間：每日</a:t>
            </a:r>
            <a:r>
              <a:rPr lang="en-US" altLang="zh-TW" sz="2400" dirty="0">
                <a:latin typeface="+mj-ea"/>
                <a:ea typeface="+mj-ea"/>
              </a:rPr>
              <a:t>9:00</a:t>
            </a:r>
            <a:r>
              <a:rPr lang="zh-TW" altLang="en-US" sz="2400" dirty="0">
                <a:latin typeface="+mj-ea"/>
                <a:ea typeface="+mj-ea"/>
              </a:rPr>
              <a:t>～</a:t>
            </a:r>
            <a:r>
              <a:rPr lang="en-US" altLang="zh-TW" sz="2400" dirty="0">
                <a:latin typeface="+mj-ea"/>
                <a:ea typeface="+mj-ea"/>
              </a:rPr>
              <a:t>16:30</a:t>
            </a:r>
            <a:r>
              <a:rPr lang="zh-TW" altLang="en-US" sz="2400" dirty="0">
                <a:latin typeface="+mj-ea"/>
                <a:ea typeface="+mj-ea"/>
              </a:rPr>
              <a:t>，每個月的最後一個星期一</a:t>
            </a:r>
            <a:r>
              <a:rPr lang="en-US" altLang="zh-TW" sz="2400" dirty="0">
                <a:latin typeface="+mj-ea"/>
                <a:ea typeface="+mj-ea"/>
              </a:rPr>
              <a:t>(</a:t>
            </a:r>
            <a:r>
              <a:rPr lang="zh-TW" altLang="en-US" sz="2400" dirty="0">
                <a:latin typeface="+mj-ea"/>
                <a:ea typeface="+mj-ea"/>
              </a:rPr>
              <a:t>遇國定假日順延一天</a:t>
            </a:r>
            <a:r>
              <a:rPr lang="en-US" altLang="zh-TW" sz="2400" dirty="0">
                <a:latin typeface="+mj-ea"/>
                <a:ea typeface="+mj-ea"/>
              </a:rPr>
              <a:t>)</a:t>
            </a:r>
            <a:r>
              <a:rPr lang="zh-TW" altLang="en-US" sz="2400" dirty="0">
                <a:latin typeface="+mj-ea"/>
                <a:ea typeface="+mj-ea"/>
              </a:rPr>
              <a:t>及農曆除夕休館</a:t>
            </a:r>
            <a:r>
              <a:rPr lang="zh-TW" altLang="en-US" sz="2400" dirty="0" smtClean="0">
                <a:latin typeface="+mj-ea"/>
                <a:ea typeface="+mj-ea"/>
              </a:rPr>
              <a:t>。</a:t>
            </a:r>
            <a:endParaRPr lang="en-US" altLang="zh-TW" sz="24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en-US" altLang="zh-TW" sz="2400" dirty="0" smtClean="0">
                <a:latin typeface="+mj-ea"/>
                <a:ea typeface="+mj-ea"/>
              </a:rPr>
              <a:t>4.</a:t>
            </a:r>
            <a:r>
              <a:rPr lang="zh-TW" altLang="en-US" sz="2400" dirty="0" smtClean="0">
                <a:latin typeface="+mj-ea"/>
                <a:ea typeface="+mj-ea"/>
              </a:rPr>
              <a:t>服務</a:t>
            </a:r>
            <a:r>
              <a:rPr lang="zh-TW" altLang="en-US" sz="2400" dirty="0">
                <a:latin typeface="+mj-ea"/>
                <a:ea typeface="+mj-ea"/>
              </a:rPr>
              <a:t>電話：</a:t>
            </a:r>
            <a:r>
              <a:rPr lang="en-US" altLang="zh-TW" sz="2400" dirty="0">
                <a:latin typeface="+mj-ea"/>
                <a:ea typeface="+mj-ea"/>
              </a:rPr>
              <a:t>(02)2861-7024</a:t>
            </a:r>
            <a:r>
              <a:rPr lang="zh-TW" altLang="en-US" sz="2400" dirty="0">
                <a:latin typeface="+mj-ea"/>
                <a:ea typeface="+mj-ea"/>
              </a:rPr>
              <a:t>；販賣部：</a:t>
            </a:r>
            <a:r>
              <a:rPr lang="en-US" altLang="zh-TW" sz="2400" dirty="0" smtClean="0">
                <a:latin typeface="+mj-ea"/>
                <a:ea typeface="+mj-ea"/>
              </a:rPr>
              <a:t>2861-8840</a:t>
            </a:r>
          </a:p>
          <a:p>
            <a:pPr>
              <a:buNone/>
            </a:pPr>
            <a:r>
              <a:rPr lang="en-US" altLang="zh-TW" sz="2400" dirty="0" smtClean="0">
                <a:latin typeface="+mj-ea"/>
                <a:ea typeface="+mj-ea"/>
              </a:rPr>
              <a:t>5.</a:t>
            </a:r>
            <a:r>
              <a:rPr lang="zh-TW" altLang="en-US" sz="2400" dirty="0" smtClean="0">
                <a:latin typeface="+mj-ea"/>
                <a:ea typeface="+mj-ea"/>
              </a:rPr>
              <a:t>電子郵件</a:t>
            </a:r>
            <a:r>
              <a:rPr lang="zh-TW" altLang="en-US" sz="2400" dirty="0">
                <a:latin typeface="+mj-ea"/>
                <a:ea typeface="+mj-ea"/>
              </a:rPr>
              <a:t>：</a:t>
            </a:r>
            <a:r>
              <a:rPr lang="en-US" altLang="zh-TW" sz="2400" dirty="0" smtClean="0">
                <a:latin typeface="+mj-ea"/>
                <a:ea typeface="+mj-ea"/>
                <a:hlinkClick r:id="rId3"/>
              </a:rPr>
              <a:t>yms16@mail.ymsnp.gov.tw</a:t>
            </a:r>
            <a:endParaRPr lang="zh-TW" altLang="zh-TW" sz="2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18395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1418"/>
            <a:ext cx="8229600" cy="769441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肆、活動內容</a:t>
            </a:r>
            <a:endParaRPr lang="zh-TW" altLang="en-US" dirty="0" smtClean="0">
              <a:solidFill>
                <a:schemeClr val="tx1">
                  <a:lumMod val="95000"/>
                  <a:lumOff val="5000"/>
                </a:schemeClr>
              </a:solidFill>
              <a:ea typeface="標楷體" pitchFamily="65" charset="-120"/>
            </a:endParaRPr>
          </a:p>
        </p:txBody>
      </p:sp>
      <p:sp>
        <p:nvSpPr>
          <p:cNvPr id="4" name="內容版面配置區 2"/>
          <p:cNvSpPr>
            <a:spLocks noGrp="1"/>
          </p:cNvSpPr>
          <p:nvPr>
            <p:ph sz="quarter" idx="1"/>
          </p:nvPr>
        </p:nvSpPr>
        <p:spPr>
          <a:xfrm>
            <a:off x="539552" y="1397682"/>
            <a:ext cx="8219256" cy="48737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400" dirty="0" smtClean="0">
                <a:latin typeface="+mj-ea"/>
                <a:ea typeface="+mj-ea"/>
              </a:rPr>
              <a:t>6.</a:t>
            </a:r>
            <a:r>
              <a:rPr lang="zh-TW" altLang="en-US" sz="2400" dirty="0" smtClean="0">
                <a:latin typeface="+mj-ea"/>
                <a:ea typeface="+mj-ea"/>
              </a:rPr>
              <a:t>服務項目</a:t>
            </a:r>
            <a:r>
              <a:rPr lang="zh-TW" altLang="en-US" sz="2400" dirty="0">
                <a:latin typeface="+mj-ea"/>
                <a:ea typeface="+mj-ea"/>
              </a:rPr>
              <a:t>：</a:t>
            </a:r>
            <a:r>
              <a:rPr lang="zh-TW" altLang="en-US" sz="2400" dirty="0" smtClean="0">
                <a:latin typeface="+mj-ea"/>
                <a:ea typeface="+mj-ea"/>
              </a:rPr>
              <a:t>預約</a:t>
            </a:r>
            <a:r>
              <a:rPr lang="zh-TW" altLang="en-US" sz="2400" dirty="0">
                <a:latin typeface="+mj-ea"/>
                <a:ea typeface="+mj-ea"/>
              </a:rPr>
              <a:t>解說導</a:t>
            </a:r>
            <a:r>
              <a:rPr lang="zh-TW" altLang="en-US" sz="2400" dirty="0" smtClean="0">
                <a:latin typeface="+mj-ea"/>
                <a:ea typeface="+mj-ea"/>
              </a:rPr>
              <a:t>覽、火山</a:t>
            </a:r>
            <a:r>
              <a:rPr lang="zh-TW" altLang="en-US" sz="2400" dirty="0">
                <a:latin typeface="+mj-ea"/>
                <a:ea typeface="+mj-ea"/>
              </a:rPr>
              <a:t>地質地形、溫泉、噴</a:t>
            </a:r>
            <a:r>
              <a:rPr lang="zh-TW" altLang="en-US" sz="2400" dirty="0" smtClean="0">
                <a:latin typeface="+mj-ea"/>
                <a:ea typeface="+mj-ea"/>
              </a:rPr>
              <a:t>氣孔</a:t>
            </a:r>
            <a:endParaRPr lang="en-US" altLang="zh-TW" sz="24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sz="2400" dirty="0">
                <a:latin typeface="+mj-ea"/>
                <a:ea typeface="+mj-ea"/>
              </a:rPr>
              <a:t> </a:t>
            </a:r>
            <a:r>
              <a:rPr lang="zh-TW" altLang="en-US" sz="2400" dirty="0" smtClean="0">
                <a:latin typeface="+mj-ea"/>
                <a:ea typeface="+mj-ea"/>
              </a:rPr>
              <a:t> 成因</a:t>
            </a:r>
            <a:r>
              <a:rPr lang="zh-TW" altLang="en-US" sz="2400" dirty="0">
                <a:latin typeface="+mj-ea"/>
                <a:ea typeface="+mj-ea"/>
              </a:rPr>
              <a:t>及動植物生態、模型、圖片解說展示</a:t>
            </a:r>
            <a:r>
              <a:rPr lang="zh-TW" altLang="en-US" sz="2400" dirty="0" smtClean="0">
                <a:latin typeface="+mj-ea"/>
                <a:ea typeface="+mj-ea"/>
              </a:rPr>
              <a:t>。</a:t>
            </a:r>
            <a:endParaRPr lang="zh-TW" altLang="en-US" sz="24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zh-TW" sz="2400" dirty="0" smtClean="0">
                <a:latin typeface="+mj-ea"/>
                <a:ea typeface="+mj-ea"/>
              </a:rPr>
              <a:t>7.</a:t>
            </a:r>
            <a:r>
              <a:rPr lang="zh-TW" altLang="en-US" sz="2400" dirty="0" smtClean="0">
                <a:latin typeface="+mj-ea"/>
                <a:ea typeface="+mj-ea"/>
              </a:rPr>
              <a:t>小</a:t>
            </a:r>
            <a:r>
              <a:rPr lang="zh-TW" altLang="en-US" sz="2400" dirty="0">
                <a:latin typeface="+mj-ea"/>
                <a:ea typeface="+mj-ea"/>
              </a:rPr>
              <a:t>油坑遊客服務站停車場</a:t>
            </a:r>
            <a:r>
              <a:rPr lang="zh-TW" altLang="en-US" sz="2400" dirty="0" smtClean="0">
                <a:latin typeface="+mj-ea"/>
                <a:ea typeface="+mj-ea"/>
              </a:rPr>
              <a:t>：停車</a:t>
            </a:r>
            <a:r>
              <a:rPr lang="zh-TW" altLang="en-US" sz="2400" dirty="0">
                <a:latin typeface="+mj-ea"/>
                <a:ea typeface="+mj-ea"/>
              </a:rPr>
              <a:t>格位計有大</a:t>
            </a:r>
            <a:r>
              <a:rPr lang="zh-TW" altLang="en-US" sz="2400" dirty="0" smtClean="0">
                <a:latin typeface="+mj-ea"/>
                <a:ea typeface="+mj-ea"/>
              </a:rPr>
              <a:t>客車</a:t>
            </a:r>
            <a:r>
              <a:rPr lang="en-US" altLang="zh-TW" sz="2400" dirty="0" smtClean="0">
                <a:latin typeface="+mj-ea"/>
                <a:ea typeface="+mj-ea"/>
              </a:rPr>
              <a:t>6</a:t>
            </a:r>
            <a:r>
              <a:rPr lang="zh-TW" altLang="en-US" sz="2400" dirty="0" smtClean="0">
                <a:latin typeface="+mj-ea"/>
                <a:ea typeface="+mj-ea"/>
              </a:rPr>
              <a:t>格。委</a:t>
            </a:r>
            <a:endParaRPr lang="en-US" altLang="zh-TW" sz="24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zh-TW" sz="2400" dirty="0">
                <a:latin typeface="+mj-ea"/>
                <a:ea typeface="+mj-ea"/>
              </a:rPr>
              <a:t> </a:t>
            </a:r>
            <a:r>
              <a:rPr lang="en-US" altLang="zh-TW" sz="2400" dirty="0" smtClean="0">
                <a:latin typeface="+mj-ea"/>
                <a:ea typeface="+mj-ea"/>
              </a:rPr>
              <a:t> </a:t>
            </a:r>
            <a:r>
              <a:rPr lang="zh-TW" altLang="en-US" sz="2400" dirty="0" smtClean="0">
                <a:latin typeface="+mj-ea"/>
                <a:ea typeface="+mj-ea"/>
              </a:rPr>
              <a:t>外</a:t>
            </a:r>
            <a:r>
              <a:rPr lang="zh-TW" altLang="en-US" sz="2400" dirty="0">
                <a:latin typeface="+mj-ea"/>
                <a:ea typeface="+mj-ea"/>
              </a:rPr>
              <a:t>經營管理，停車收費方式</a:t>
            </a:r>
            <a:r>
              <a:rPr lang="zh-TW" altLang="en-US" sz="2400" dirty="0" smtClean="0">
                <a:latin typeface="+mj-ea"/>
                <a:ea typeface="+mj-ea"/>
              </a:rPr>
              <a:t>為大型</a:t>
            </a:r>
            <a:r>
              <a:rPr lang="zh-TW" altLang="en-US" sz="2400" dirty="0">
                <a:latin typeface="+mj-ea"/>
                <a:ea typeface="+mj-ea"/>
              </a:rPr>
              <a:t>車</a:t>
            </a:r>
            <a:r>
              <a:rPr lang="en-US" altLang="zh-TW" sz="2400" dirty="0">
                <a:latin typeface="+mj-ea"/>
                <a:ea typeface="+mj-ea"/>
              </a:rPr>
              <a:t>100</a:t>
            </a:r>
            <a:r>
              <a:rPr lang="zh-TW" altLang="en-US" sz="2400" dirty="0" smtClean="0">
                <a:latin typeface="+mj-ea"/>
                <a:ea typeface="+mj-ea"/>
              </a:rPr>
              <a:t>元，</a:t>
            </a:r>
            <a:r>
              <a:rPr lang="zh-TW" altLang="en-US" sz="2400" dirty="0">
                <a:latin typeface="+mj-ea"/>
                <a:ea typeface="+mj-ea"/>
              </a:rPr>
              <a:t>計次</a:t>
            </a:r>
            <a:r>
              <a:rPr lang="zh-TW" altLang="en-US" sz="2400" dirty="0" smtClean="0">
                <a:latin typeface="+mj-ea"/>
                <a:ea typeface="+mj-ea"/>
              </a:rPr>
              <a:t>收費。</a:t>
            </a:r>
            <a:endParaRPr lang="zh-TW" altLang="en-US" sz="24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zh-TW" sz="2400" dirty="0" smtClean="0">
                <a:latin typeface="+mj-ea"/>
                <a:ea typeface="+mj-ea"/>
              </a:rPr>
              <a:t>8.</a:t>
            </a:r>
            <a:r>
              <a:rPr lang="zh-TW" altLang="en-US" sz="2400" dirty="0" smtClean="0">
                <a:latin typeface="+mj-ea"/>
                <a:ea typeface="+mj-ea"/>
              </a:rPr>
              <a:t>遊客</a:t>
            </a:r>
            <a:r>
              <a:rPr lang="zh-TW" altLang="en-US" sz="2400" dirty="0">
                <a:latin typeface="+mj-ea"/>
                <a:ea typeface="+mj-ea"/>
              </a:rPr>
              <a:t>注意及禁止事項：</a:t>
            </a:r>
          </a:p>
          <a:p>
            <a:pPr marL="0" indent="0">
              <a:buNone/>
            </a:pPr>
            <a:r>
              <a:rPr lang="en-US" altLang="zh-TW" sz="2400" dirty="0" smtClean="0">
                <a:latin typeface="+mj-ea"/>
                <a:ea typeface="+mj-ea"/>
              </a:rPr>
              <a:t>  (1)</a:t>
            </a:r>
            <a:r>
              <a:rPr lang="zh-TW" altLang="en-US" sz="2400" dirty="0" smtClean="0">
                <a:latin typeface="+mj-ea"/>
                <a:ea typeface="+mj-ea"/>
              </a:rPr>
              <a:t>硫</a:t>
            </a:r>
            <a:r>
              <a:rPr lang="zh-TW" altLang="en-US" sz="2400" dirty="0">
                <a:latin typeface="+mj-ea"/>
                <a:ea typeface="+mj-ea"/>
              </a:rPr>
              <a:t>氣孔及地熱溫泉地區土質鬆軟，禁止翻越欄杆進入</a:t>
            </a:r>
            <a:r>
              <a:rPr lang="zh-TW" altLang="en-US" sz="2400" dirty="0" smtClean="0">
                <a:latin typeface="+mj-ea"/>
                <a:ea typeface="+mj-ea"/>
              </a:rPr>
              <a:t>，</a:t>
            </a:r>
            <a:endParaRPr lang="en-US" altLang="zh-TW" sz="24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zh-TW" sz="2400" dirty="0">
                <a:latin typeface="+mj-ea"/>
                <a:ea typeface="+mj-ea"/>
              </a:rPr>
              <a:t> </a:t>
            </a:r>
            <a:r>
              <a:rPr lang="en-US" altLang="zh-TW" sz="2400" dirty="0" smtClean="0">
                <a:latin typeface="+mj-ea"/>
                <a:ea typeface="+mj-ea"/>
              </a:rPr>
              <a:t>    </a:t>
            </a:r>
            <a:r>
              <a:rPr lang="zh-TW" altLang="en-US" sz="2400" dirty="0" smtClean="0">
                <a:latin typeface="+mj-ea"/>
                <a:ea typeface="+mj-ea"/>
              </a:rPr>
              <a:t>以避免</a:t>
            </a:r>
            <a:r>
              <a:rPr lang="zh-TW" altLang="en-US" sz="2400" dirty="0">
                <a:latin typeface="+mj-ea"/>
                <a:ea typeface="+mj-ea"/>
              </a:rPr>
              <a:t>發生燙傷及意外。</a:t>
            </a:r>
          </a:p>
          <a:p>
            <a:pPr marL="0" indent="0">
              <a:buNone/>
            </a:pPr>
            <a:r>
              <a:rPr lang="en-US" altLang="zh-TW" sz="2400" dirty="0" smtClean="0">
                <a:latin typeface="+mj-ea"/>
                <a:ea typeface="+mj-ea"/>
              </a:rPr>
              <a:t>  (2)</a:t>
            </a:r>
            <a:r>
              <a:rPr lang="zh-TW" altLang="en-US" sz="2400" dirty="0" smtClean="0">
                <a:latin typeface="+mj-ea"/>
                <a:ea typeface="+mj-ea"/>
              </a:rPr>
              <a:t>本</a:t>
            </a:r>
            <a:r>
              <a:rPr lang="zh-TW" altLang="en-US" sz="2400" dirty="0">
                <a:latin typeface="+mj-ea"/>
                <a:ea typeface="+mj-ea"/>
              </a:rPr>
              <a:t>區氣候多變，登山健行請預作妥善準備雨具及</a:t>
            </a:r>
            <a:r>
              <a:rPr lang="zh-TW" altLang="en-US" sz="2400" dirty="0" smtClean="0">
                <a:latin typeface="+mj-ea"/>
                <a:ea typeface="+mj-ea"/>
              </a:rPr>
              <a:t>禦寒</a:t>
            </a:r>
            <a:endParaRPr lang="en-US" altLang="zh-TW" sz="24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zh-TW" sz="2400" dirty="0">
                <a:latin typeface="+mj-ea"/>
                <a:ea typeface="+mj-ea"/>
              </a:rPr>
              <a:t> </a:t>
            </a:r>
            <a:r>
              <a:rPr lang="en-US" altLang="zh-TW" sz="2400" dirty="0" smtClean="0">
                <a:latin typeface="+mj-ea"/>
                <a:ea typeface="+mj-ea"/>
              </a:rPr>
              <a:t>    </a:t>
            </a:r>
            <a:r>
              <a:rPr lang="zh-TW" altLang="en-US" sz="2400" dirty="0" smtClean="0">
                <a:latin typeface="+mj-ea"/>
                <a:ea typeface="+mj-ea"/>
              </a:rPr>
              <a:t>衣物。</a:t>
            </a:r>
            <a:endParaRPr lang="zh-TW" altLang="en-US" sz="2400" dirty="0">
              <a:effectLst/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37294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1418"/>
            <a:ext cx="8229600" cy="769441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肆、活動內容</a:t>
            </a:r>
            <a:endParaRPr lang="zh-TW" altLang="en-US" dirty="0" smtClean="0">
              <a:solidFill>
                <a:schemeClr val="tx1">
                  <a:lumMod val="95000"/>
                  <a:lumOff val="5000"/>
                </a:schemeClr>
              </a:solidFill>
              <a:ea typeface="標楷體" pitchFamily="65" charset="-120"/>
            </a:endParaRPr>
          </a:p>
        </p:txBody>
      </p:sp>
      <p:sp>
        <p:nvSpPr>
          <p:cNvPr id="4" name="內容版面配置區 2"/>
          <p:cNvSpPr>
            <a:spLocks noGrp="1"/>
          </p:cNvSpPr>
          <p:nvPr>
            <p:ph sz="quarter" idx="1"/>
          </p:nvPr>
        </p:nvSpPr>
        <p:spPr>
          <a:xfrm>
            <a:off x="539552" y="1369306"/>
            <a:ext cx="8219256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3000" dirty="0">
                <a:latin typeface="+mj-ea"/>
                <a:ea typeface="+mj-ea"/>
              </a:rPr>
              <a:t>三、冷水坑泡腳</a:t>
            </a:r>
            <a:r>
              <a:rPr lang="zh-TW" altLang="en-US" sz="3000" dirty="0" smtClean="0">
                <a:latin typeface="+mj-ea"/>
                <a:ea typeface="+mj-ea"/>
              </a:rPr>
              <a:t>趣</a:t>
            </a:r>
            <a:r>
              <a:rPr lang="en-US" altLang="zh-TW" sz="3000" dirty="0" smtClean="0">
                <a:latin typeface="+mj-ea"/>
                <a:ea typeface="+mj-ea"/>
              </a:rPr>
              <a:t>(</a:t>
            </a:r>
            <a:r>
              <a:rPr lang="zh-TW" altLang="en-US" sz="3000" dirty="0" smtClean="0">
                <a:latin typeface="+mj-ea"/>
                <a:ea typeface="+mj-ea"/>
              </a:rPr>
              <a:t>冷水坑</a:t>
            </a:r>
            <a:r>
              <a:rPr lang="en-US" altLang="zh-TW" sz="3000" dirty="0" smtClean="0">
                <a:latin typeface="+mj-ea"/>
                <a:ea typeface="+mj-ea"/>
              </a:rPr>
              <a:t>)</a:t>
            </a:r>
            <a:endParaRPr lang="en-US" altLang="zh-TW" sz="3000" dirty="0">
              <a:latin typeface="+mj-ea"/>
              <a:ea typeface="+mj-ea"/>
            </a:endParaRPr>
          </a:p>
          <a:p>
            <a:pPr>
              <a:buNone/>
            </a:pPr>
            <a:r>
              <a:rPr lang="zh-TW" altLang="en-US" sz="3000" dirty="0">
                <a:latin typeface="+mj-ea"/>
                <a:ea typeface="+mj-ea"/>
              </a:rPr>
              <a:t>　　</a:t>
            </a:r>
            <a:r>
              <a:rPr lang="zh-TW" altLang="en-US" sz="3000" dirty="0" smtClean="0">
                <a:latin typeface="+mj-ea"/>
                <a:ea typeface="+mj-ea"/>
              </a:rPr>
              <a:t>先讓學生測量冷水坑泡腳池的水溫、酸鹼性，</a:t>
            </a:r>
            <a:endParaRPr lang="en-US" altLang="zh-TW" sz="30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zh-TW" altLang="en-US" sz="3000" dirty="0" smtClean="0">
                <a:latin typeface="+mj-ea"/>
                <a:ea typeface="+mj-ea"/>
              </a:rPr>
              <a:t>並利用感官體驗分享心得，</a:t>
            </a:r>
            <a:r>
              <a:rPr lang="zh-TW" altLang="zh-TW" sz="3000" dirty="0" smtClean="0">
                <a:latin typeface="+mj-ea"/>
                <a:ea typeface="+mj-ea"/>
              </a:rPr>
              <a:t>經由</a:t>
            </a:r>
            <a:r>
              <a:rPr lang="zh-TW" altLang="zh-TW" sz="3000" dirty="0">
                <a:latin typeface="+mj-ea"/>
                <a:ea typeface="+mj-ea"/>
              </a:rPr>
              <a:t>冷水坑溫泉泡</a:t>
            </a:r>
            <a:r>
              <a:rPr lang="zh-TW" altLang="zh-TW" sz="3000" dirty="0" smtClean="0">
                <a:latin typeface="+mj-ea"/>
                <a:ea typeface="+mj-ea"/>
              </a:rPr>
              <a:t>腳</a:t>
            </a:r>
            <a:endParaRPr lang="en-US" altLang="zh-TW" sz="30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zh-TW" altLang="zh-TW" sz="3000" dirty="0" smtClean="0">
                <a:latin typeface="+mj-ea"/>
                <a:ea typeface="+mj-ea"/>
              </a:rPr>
              <a:t>的</a:t>
            </a:r>
            <a:r>
              <a:rPr lang="zh-TW" altLang="zh-TW" sz="3000" dirty="0">
                <a:latin typeface="+mj-ea"/>
                <a:ea typeface="+mj-ea"/>
              </a:rPr>
              <a:t>體驗，</a:t>
            </a:r>
            <a:r>
              <a:rPr lang="zh-TW" altLang="zh-TW" sz="3000" dirty="0" smtClean="0">
                <a:latin typeface="+mj-ea"/>
                <a:ea typeface="+mj-ea"/>
              </a:rPr>
              <a:t>蒐集溫泉特性的相關</a:t>
            </a:r>
            <a:r>
              <a:rPr lang="zh-TW" altLang="zh-TW" sz="3000" dirty="0">
                <a:latin typeface="+mj-ea"/>
                <a:ea typeface="+mj-ea"/>
              </a:rPr>
              <a:t>資料，讓學生對</a:t>
            </a:r>
            <a:r>
              <a:rPr lang="zh-TW" altLang="zh-TW" sz="3000" dirty="0" smtClean="0">
                <a:latin typeface="+mj-ea"/>
                <a:ea typeface="+mj-ea"/>
              </a:rPr>
              <a:t>後</a:t>
            </a:r>
            <a:endParaRPr lang="en-US" altLang="zh-TW" sz="30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zh-TW" altLang="zh-TW" sz="3000" dirty="0" smtClean="0">
                <a:latin typeface="+mj-ea"/>
                <a:ea typeface="+mj-ea"/>
              </a:rPr>
              <a:t>火山作用</a:t>
            </a:r>
            <a:r>
              <a:rPr lang="zh-TW" altLang="zh-TW" sz="3000" dirty="0">
                <a:latin typeface="+mj-ea"/>
                <a:ea typeface="+mj-ea"/>
              </a:rPr>
              <a:t>的產物更加</a:t>
            </a:r>
            <a:r>
              <a:rPr lang="zh-TW" altLang="zh-TW" sz="3000" dirty="0" smtClean="0">
                <a:latin typeface="+mj-ea"/>
                <a:ea typeface="+mj-ea"/>
              </a:rPr>
              <a:t>了解</a:t>
            </a:r>
            <a:r>
              <a:rPr lang="zh-TW" altLang="en-US" sz="3000" dirty="0" smtClean="0">
                <a:latin typeface="+mj-ea"/>
                <a:ea typeface="+mj-ea"/>
              </a:rPr>
              <a:t>。</a:t>
            </a:r>
            <a:endParaRPr lang="en-US" altLang="zh-TW" sz="30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zh-TW" altLang="en-US" sz="3000" dirty="0">
                <a:latin typeface="+mj-ea"/>
                <a:ea typeface="+mj-ea"/>
              </a:rPr>
              <a:t> </a:t>
            </a:r>
            <a:r>
              <a:rPr lang="zh-TW" altLang="en-US" sz="3000" dirty="0" smtClean="0">
                <a:latin typeface="+mj-ea"/>
                <a:ea typeface="+mj-ea"/>
              </a:rPr>
              <a:t>   提醒學生泡腳池會有其他遊客，要有泡腳的</a:t>
            </a:r>
            <a:endParaRPr lang="en-US" altLang="zh-TW" sz="30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zh-TW" altLang="en-US" sz="3000" dirty="0" smtClean="0">
                <a:latin typeface="+mj-ea"/>
                <a:ea typeface="+mj-ea"/>
              </a:rPr>
              <a:t>禮儀，記得帶小毛巾擦腳用。</a:t>
            </a:r>
            <a:endParaRPr lang="en-US" altLang="zh-TW" sz="3000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32275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1418"/>
            <a:ext cx="8229600" cy="769441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肆、活動內容</a:t>
            </a:r>
            <a:endParaRPr lang="zh-TW" altLang="en-US" dirty="0" smtClean="0">
              <a:solidFill>
                <a:schemeClr val="tx1">
                  <a:lumMod val="95000"/>
                  <a:lumOff val="5000"/>
                </a:schemeClr>
              </a:solidFill>
              <a:ea typeface="標楷體" pitchFamily="65" charset="-120"/>
            </a:endParaRPr>
          </a:p>
        </p:txBody>
      </p:sp>
      <p:sp>
        <p:nvSpPr>
          <p:cNvPr id="4" name="內容版面配置區 2"/>
          <p:cNvSpPr>
            <a:spLocks noGrp="1"/>
          </p:cNvSpPr>
          <p:nvPr>
            <p:ph sz="quarter" idx="1"/>
          </p:nvPr>
        </p:nvSpPr>
        <p:spPr>
          <a:xfrm>
            <a:off x="539552" y="1397682"/>
            <a:ext cx="8219256" cy="48737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TW" altLang="en-US" sz="2400" b="1" dirty="0">
                <a:latin typeface="+mj-ea"/>
              </a:rPr>
              <a:t>◎提供服務與資訊</a:t>
            </a:r>
            <a:endParaRPr lang="en-US" altLang="zh-TW" sz="2400" b="1" dirty="0">
              <a:latin typeface="+mj-ea"/>
            </a:endParaRPr>
          </a:p>
          <a:p>
            <a:pPr marL="0" indent="0">
              <a:buNone/>
            </a:pPr>
            <a:r>
              <a:rPr lang="en-US" altLang="zh-TW" sz="2400" dirty="0" smtClean="0">
                <a:latin typeface="+mj-ea"/>
                <a:ea typeface="+mj-ea"/>
              </a:rPr>
              <a:t>1</a:t>
            </a:r>
            <a:r>
              <a:rPr lang="en-US" altLang="zh-TW" sz="2400" dirty="0" smtClean="0">
                <a:latin typeface="+mj-ea"/>
                <a:ea typeface="+mj-ea"/>
              </a:rPr>
              <a:t>.</a:t>
            </a:r>
            <a:r>
              <a:rPr lang="zh-TW" altLang="en-US" sz="2400" dirty="0">
                <a:latin typeface="+mj-ea"/>
                <a:ea typeface="+mj-ea"/>
              </a:rPr>
              <a:t>冷水坑全區屬窪地地形，是昔日七星山與七股山熔岩堰</a:t>
            </a:r>
            <a:r>
              <a:rPr lang="zh-TW" altLang="en-US" sz="2400" dirty="0" smtClean="0">
                <a:latin typeface="+mj-ea"/>
                <a:ea typeface="+mj-ea"/>
              </a:rPr>
              <a:t>塞</a:t>
            </a:r>
            <a:endParaRPr lang="en-US" altLang="zh-TW" sz="24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sz="2400" dirty="0">
                <a:latin typeface="+mj-ea"/>
                <a:ea typeface="+mj-ea"/>
              </a:rPr>
              <a:t> </a:t>
            </a:r>
            <a:r>
              <a:rPr lang="zh-TW" altLang="en-US" sz="2400" dirty="0" smtClean="0">
                <a:latin typeface="+mj-ea"/>
                <a:ea typeface="+mj-ea"/>
              </a:rPr>
              <a:t> 形成</a:t>
            </a:r>
            <a:r>
              <a:rPr lang="zh-TW" altLang="en-US" sz="2400" dirty="0">
                <a:latin typeface="+mj-ea"/>
                <a:ea typeface="+mj-ea"/>
              </a:rPr>
              <a:t>的湖，後因湖水外流乾涸，湖底露出形成今日的景觀</a:t>
            </a:r>
            <a:r>
              <a:rPr lang="zh-TW" altLang="en-US" sz="2400" dirty="0" smtClean="0">
                <a:latin typeface="+mj-ea"/>
                <a:ea typeface="+mj-ea"/>
              </a:rPr>
              <a:t>。</a:t>
            </a:r>
            <a:endParaRPr lang="en-US" altLang="zh-TW" sz="24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sz="2400" dirty="0">
                <a:latin typeface="+mj-ea"/>
                <a:ea typeface="+mj-ea"/>
              </a:rPr>
              <a:t> </a:t>
            </a:r>
            <a:r>
              <a:rPr lang="zh-TW" altLang="en-US" sz="2400" dirty="0" smtClean="0">
                <a:latin typeface="+mj-ea"/>
                <a:ea typeface="+mj-ea"/>
              </a:rPr>
              <a:t> 本</a:t>
            </a:r>
            <a:r>
              <a:rPr lang="zh-TW" altLang="en-US" sz="2400" dirty="0">
                <a:latin typeface="+mj-ea"/>
                <a:ea typeface="+mj-ea"/>
              </a:rPr>
              <a:t>區溫泉因溫度只有</a:t>
            </a:r>
            <a:r>
              <a:rPr lang="en-US" altLang="zh-TW" sz="2400" dirty="0">
                <a:latin typeface="+mj-ea"/>
                <a:ea typeface="+mj-ea"/>
              </a:rPr>
              <a:t>40℃</a:t>
            </a:r>
            <a:r>
              <a:rPr lang="zh-TW" altLang="en-US" sz="2400" dirty="0">
                <a:latin typeface="+mj-ea"/>
                <a:ea typeface="+mj-ea"/>
              </a:rPr>
              <a:t>，遠低於其他地區泉溫，故稱</a:t>
            </a:r>
            <a:r>
              <a:rPr lang="zh-TW" altLang="en-US" sz="2400" dirty="0" smtClean="0">
                <a:latin typeface="+mj-ea"/>
                <a:ea typeface="+mj-ea"/>
              </a:rPr>
              <a:t>冷</a:t>
            </a:r>
            <a:endParaRPr lang="en-US" altLang="zh-TW" sz="24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sz="2400" dirty="0">
                <a:latin typeface="+mj-ea"/>
                <a:ea typeface="+mj-ea"/>
              </a:rPr>
              <a:t> </a:t>
            </a:r>
            <a:r>
              <a:rPr lang="zh-TW" altLang="en-US" sz="2400" dirty="0" smtClean="0">
                <a:latin typeface="+mj-ea"/>
                <a:ea typeface="+mj-ea"/>
              </a:rPr>
              <a:t> 水坑。</a:t>
            </a:r>
            <a:endParaRPr lang="en-US" altLang="zh-TW" sz="24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zh-TW" sz="2400" dirty="0" smtClean="0">
                <a:latin typeface="+mj-ea"/>
                <a:ea typeface="+mj-ea"/>
              </a:rPr>
              <a:t>2.</a:t>
            </a:r>
            <a:r>
              <a:rPr lang="zh-TW" altLang="en-US" sz="2400" dirty="0" smtClean="0">
                <a:latin typeface="+mj-ea"/>
                <a:ea typeface="+mj-ea"/>
              </a:rPr>
              <a:t>冷水坑</a:t>
            </a:r>
            <a:r>
              <a:rPr lang="zh-TW" altLang="en-US" sz="2400" dirty="0">
                <a:latin typeface="+mj-ea"/>
                <a:ea typeface="+mj-ea"/>
              </a:rPr>
              <a:t>的溫泉由七星山東麓的岩隙中自然湧出，泉水</a:t>
            </a:r>
            <a:r>
              <a:rPr lang="zh-TW" altLang="en-US" sz="2400" dirty="0" smtClean="0">
                <a:latin typeface="+mj-ea"/>
                <a:ea typeface="+mj-ea"/>
              </a:rPr>
              <a:t>來源</a:t>
            </a:r>
            <a:endParaRPr lang="en-US" altLang="zh-TW" sz="24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zh-TW" sz="2400" dirty="0">
                <a:latin typeface="+mj-ea"/>
                <a:ea typeface="+mj-ea"/>
              </a:rPr>
              <a:t> </a:t>
            </a:r>
            <a:r>
              <a:rPr lang="en-US" altLang="zh-TW" sz="2400" dirty="0" smtClean="0">
                <a:latin typeface="+mj-ea"/>
                <a:ea typeface="+mj-ea"/>
              </a:rPr>
              <a:t> </a:t>
            </a:r>
            <a:r>
              <a:rPr lang="zh-TW" altLang="en-US" sz="2400" dirty="0" smtClean="0">
                <a:latin typeface="+mj-ea"/>
                <a:ea typeface="+mj-ea"/>
              </a:rPr>
              <a:t>為</a:t>
            </a:r>
            <a:r>
              <a:rPr lang="zh-TW" altLang="en-US" sz="2400" dirty="0">
                <a:latin typeface="+mj-ea"/>
                <a:ea typeface="+mj-ea"/>
              </a:rPr>
              <a:t>地下水間接傳導加熱而成，溫度約</a:t>
            </a:r>
            <a:r>
              <a:rPr lang="en-US" altLang="zh-TW" sz="2400" dirty="0">
                <a:latin typeface="+mj-ea"/>
                <a:ea typeface="+mj-ea"/>
              </a:rPr>
              <a:t>40℃</a:t>
            </a:r>
            <a:r>
              <a:rPr lang="zh-TW" altLang="en-US" sz="2400" dirty="0">
                <a:latin typeface="+mj-ea"/>
                <a:ea typeface="+mj-ea"/>
              </a:rPr>
              <a:t>，屬低溫弱酸</a:t>
            </a:r>
            <a:r>
              <a:rPr lang="zh-TW" altLang="en-US" sz="2400" dirty="0" smtClean="0">
                <a:latin typeface="+mj-ea"/>
                <a:ea typeface="+mj-ea"/>
              </a:rPr>
              <a:t>性</a:t>
            </a:r>
            <a:endParaRPr lang="en-US" altLang="zh-TW" sz="24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zh-TW" sz="2400" dirty="0">
                <a:latin typeface="+mj-ea"/>
                <a:ea typeface="+mj-ea"/>
              </a:rPr>
              <a:t> </a:t>
            </a:r>
            <a:r>
              <a:rPr lang="en-US" altLang="zh-TW" sz="2400" dirty="0" smtClean="0">
                <a:latin typeface="+mj-ea"/>
                <a:ea typeface="+mj-ea"/>
              </a:rPr>
              <a:t> </a:t>
            </a:r>
            <a:r>
              <a:rPr lang="zh-TW" altLang="en-US" sz="2400" dirty="0" smtClean="0">
                <a:latin typeface="+mj-ea"/>
                <a:ea typeface="+mj-ea"/>
              </a:rPr>
              <a:t>碳酸</a:t>
            </a:r>
            <a:r>
              <a:rPr lang="zh-TW" altLang="en-US" sz="2400" dirty="0">
                <a:latin typeface="+mj-ea"/>
                <a:ea typeface="+mj-ea"/>
              </a:rPr>
              <a:t>氫鹽溫泉</a:t>
            </a:r>
            <a:r>
              <a:rPr lang="zh-TW" altLang="en-US" sz="2400" dirty="0" smtClean="0">
                <a:latin typeface="+mj-ea"/>
                <a:ea typeface="+mj-ea"/>
              </a:rPr>
              <a:t>。</a:t>
            </a:r>
            <a:endParaRPr lang="en-US" altLang="zh-TW" sz="24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zh-TW" sz="2400" dirty="0" smtClean="0">
                <a:latin typeface="+mj-ea"/>
                <a:ea typeface="+mj-ea"/>
              </a:rPr>
              <a:t>3.</a:t>
            </a:r>
            <a:r>
              <a:rPr lang="zh-TW" altLang="en-US" sz="2400" dirty="0" smtClean="0">
                <a:latin typeface="+mj-ea"/>
                <a:ea typeface="+mj-ea"/>
              </a:rPr>
              <a:t>本</a:t>
            </a:r>
            <a:r>
              <a:rPr lang="zh-TW" altLang="en-US" sz="2400" dirty="0">
                <a:latin typeface="+mj-ea"/>
                <a:ea typeface="+mj-ea"/>
              </a:rPr>
              <a:t>處設有</a:t>
            </a:r>
            <a:r>
              <a:rPr lang="zh-TW" altLang="en-US" sz="2400" dirty="0" smtClean="0">
                <a:latin typeface="+mj-ea"/>
                <a:ea typeface="+mj-ea"/>
              </a:rPr>
              <a:t>冷水坑戶外</a:t>
            </a:r>
            <a:r>
              <a:rPr lang="zh-TW" altLang="en-US" sz="2400" dirty="0">
                <a:latin typeface="+mj-ea"/>
                <a:ea typeface="+mj-ea"/>
              </a:rPr>
              <a:t>泡腳池一座，可供</a:t>
            </a:r>
            <a:r>
              <a:rPr lang="zh-TW" altLang="en-US" sz="2400" dirty="0" smtClean="0">
                <a:latin typeface="+mj-ea"/>
                <a:ea typeface="+mj-ea"/>
              </a:rPr>
              <a:t>遊客</a:t>
            </a:r>
            <a:r>
              <a:rPr lang="zh-TW" altLang="en-US" sz="2400" dirty="0">
                <a:latin typeface="+mj-ea"/>
                <a:ea typeface="+mj-ea"/>
              </a:rPr>
              <a:t>免費體驗</a:t>
            </a:r>
            <a:r>
              <a:rPr lang="zh-TW" altLang="en-US" sz="2400" dirty="0" smtClean="0">
                <a:latin typeface="+mj-ea"/>
                <a:ea typeface="+mj-ea"/>
              </a:rPr>
              <a:t>泡湯</a:t>
            </a:r>
            <a:endParaRPr lang="en-US" altLang="zh-TW" sz="24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zh-TW" sz="2400" dirty="0">
                <a:latin typeface="+mj-ea"/>
                <a:ea typeface="+mj-ea"/>
              </a:rPr>
              <a:t> </a:t>
            </a:r>
            <a:r>
              <a:rPr lang="en-US" altLang="zh-TW" sz="2400" dirty="0" smtClean="0">
                <a:latin typeface="+mj-ea"/>
                <a:ea typeface="+mj-ea"/>
              </a:rPr>
              <a:t> </a:t>
            </a:r>
            <a:r>
              <a:rPr lang="zh-TW" altLang="en-US" sz="2400" dirty="0" smtClean="0">
                <a:latin typeface="+mj-ea"/>
                <a:ea typeface="+mj-ea"/>
              </a:rPr>
              <a:t>樂趣。</a:t>
            </a:r>
            <a:endParaRPr lang="zh-TW" altLang="en-US" sz="2400" dirty="0">
              <a:effectLst/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9080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1418"/>
            <a:ext cx="8229600" cy="769441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肆、活動內容</a:t>
            </a:r>
            <a:endParaRPr lang="zh-TW" altLang="en-US" dirty="0" smtClean="0">
              <a:solidFill>
                <a:schemeClr val="tx1">
                  <a:lumMod val="95000"/>
                  <a:lumOff val="5000"/>
                </a:schemeClr>
              </a:solidFill>
              <a:ea typeface="標楷體" pitchFamily="65" charset="-120"/>
            </a:endParaRPr>
          </a:p>
        </p:txBody>
      </p:sp>
      <p:sp>
        <p:nvSpPr>
          <p:cNvPr id="4" name="內容版面配置區 2"/>
          <p:cNvSpPr>
            <a:spLocks noGrp="1"/>
          </p:cNvSpPr>
          <p:nvPr>
            <p:ph sz="quarter" idx="1"/>
          </p:nvPr>
        </p:nvSpPr>
        <p:spPr>
          <a:xfrm>
            <a:off x="539552" y="1397682"/>
            <a:ext cx="8219256" cy="48737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400" dirty="0" smtClean="0">
                <a:latin typeface="+mj-ea"/>
                <a:ea typeface="+mj-ea"/>
              </a:rPr>
              <a:t>4.</a:t>
            </a:r>
            <a:r>
              <a:rPr lang="zh-TW" altLang="en-US" sz="2400" dirty="0" smtClean="0">
                <a:latin typeface="+mj-ea"/>
                <a:ea typeface="+mj-ea"/>
              </a:rPr>
              <a:t>地址</a:t>
            </a:r>
            <a:r>
              <a:rPr lang="zh-TW" altLang="en-US" sz="2400" dirty="0">
                <a:latin typeface="+mj-ea"/>
                <a:ea typeface="+mj-ea"/>
              </a:rPr>
              <a:t>：</a:t>
            </a:r>
            <a:r>
              <a:rPr lang="en-US" altLang="zh-TW" sz="2400" dirty="0">
                <a:latin typeface="+mj-ea"/>
                <a:ea typeface="+mj-ea"/>
              </a:rPr>
              <a:t>11192 </a:t>
            </a:r>
            <a:r>
              <a:rPr lang="zh-TW" altLang="en-US" sz="2400" dirty="0" smtClean="0">
                <a:latin typeface="+mj-ea"/>
                <a:ea typeface="+mj-ea"/>
              </a:rPr>
              <a:t>臺北市</a:t>
            </a:r>
            <a:r>
              <a:rPr lang="zh-TW" altLang="en-US" sz="2400" dirty="0">
                <a:latin typeface="+mj-ea"/>
                <a:ea typeface="+mj-ea"/>
              </a:rPr>
              <a:t>士林區菁山路</a:t>
            </a:r>
            <a:r>
              <a:rPr lang="en-US" altLang="zh-TW" sz="2400" dirty="0">
                <a:latin typeface="+mj-ea"/>
                <a:ea typeface="+mj-ea"/>
              </a:rPr>
              <a:t>101</a:t>
            </a:r>
            <a:r>
              <a:rPr lang="zh-TW" altLang="en-US" sz="2400" dirty="0">
                <a:latin typeface="+mj-ea"/>
                <a:ea typeface="+mj-ea"/>
              </a:rPr>
              <a:t>巷</a:t>
            </a:r>
            <a:r>
              <a:rPr lang="en-US" altLang="zh-TW" sz="2400" dirty="0">
                <a:latin typeface="+mj-ea"/>
                <a:ea typeface="+mj-ea"/>
              </a:rPr>
              <a:t>170</a:t>
            </a:r>
            <a:r>
              <a:rPr lang="zh-TW" altLang="en-US" sz="2400" dirty="0">
                <a:latin typeface="+mj-ea"/>
                <a:ea typeface="+mj-ea"/>
              </a:rPr>
              <a:t>號</a:t>
            </a:r>
            <a:br>
              <a:rPr lang="zh-TW" altLang="en-US" sz="2400" dirty="0">
                <a:latin typeface="+mj-ea"/>
                <a:ea typeface="+mj-ea"/>
              </a:rPr>
            </a:br>
            <a:r>
              <a:rPr lang="en-US" altLang="zh-TW" sz="2400" dirty="0" smtClean="0">
                <a:latin typeface="+mj-ea"/>
                <a:ea typeface="+mj-ea"/>
              </a:rPr>
              <a:t>5.</a:t>
            </a:r>
            <a:r>
              <a:rPr lang="zh-TW" altLang="en-US" sz="2400" dirty="0" smtClean="0">
                <a:latin typeface="+mj-ea"/>
                <a:ea typeface="+mj-ea"/>
              </a:rPr>
              <a:t>開放</a:t>
            </a:r>
            <a:r>
              <a:rPr lang="zh-TW" altLang="en-US" sz="2400" dirty="0">
                <a:latin typeface="+mj-ea"/>
                <a:ea typeface="+mj-ea"/>
              </a:rPr>
              <a:t>時間：每日</a:t>
            </a:r>
            <a:r>
              <a:rPr lang="en-US" altLang="zh-TW" sz="2400" dirty="0">
                <a:latin typeface="+mj-ea"/>
                <a:ea typeface="+mj-ea"/>
              </a:rPr>
              <a:t>9:00</a:t>
            </a:r>
            <a:r>
              <a:rPr lang="zh-TW" altLang="en-US" sz="2400" dirty="0">
                <a:latin typeface="+mj-ea"/>
                <a:ea typeface="+mj-ea"/>
              </a:rPr>
              <a:t>～</a:t>
            </a:r>
            <a:r>
              <a:rPr lang="en-US" altLang="zh-TW" sz="2400" dirty="0">
                <a:latin typeface="+mj-ea"/>
                <a:ea typeface="+mj-ea"/>
              </a:rPr>
              <a:t>16:30</a:t>
            </a:r>
            <a:r>
              <a:rPr lang="zh-TW" altLang="en-US" sz="2400" dirty="0">
                <a:latin typeface="+mj-ea"/>
                <a:ea typeface="+mj-ea"/>
              </a:rPr>
              <a:t>，每個月的最後一個</a:t>
            </a:r>
            <a:r>
              <a:rPr lang="zh-TW" altLang="en-US" sz="2400" dirty="0" smtClean="0">
                <a:latin typeface="+mj-ea"/>
                <a:ea typeface="+mj-ea"/>
              </a:rPr>
              <a:t>星期一</a:t>
            </a:r>
            <a:endParaRPr lang="en-US" altLang="zh-TW" sz="24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sz="2400" dirty="0">
                <a:latin typeface="+mj-ea"/>
                <a:ea typeface="+mj-ea"/>
              </a:rPr>
              <a:t> </a:t>
            </a:r>
            <a:r>
              <a:rPr lang="zh-TW" altLang="en-US" sz="2400" dirty="0" smtClean="0">
                <a:latin typeface="+mj-ea"/>
                <a:ea typeface="+mj-ea"/>
              </a:rPr>
              <a:t> </a:t>
            </a:r>
            <a:r>
              <a:rPr lang="en-US" altLang="zh-TW" sz="2400" dirty="0" smtClean="0">
                <a:latin typeface="+mj-ea"/>
                <a:ea typeface="+mj-ea"/>
              </a:rPr>
              <a:t>(</a:t>
            </a:r>
            <a:r>
              <a:rPr lang="zh-TW" altLang="en-US" sz="2400" dirty="0">
                <a:latin typeface="+mj-ea"/>
                <a:ea typeface="+mj-ea"/>
              </a:rPr>
              <a:t>遇國定假日順延一天</a:t>
            </a:r>
            <a:r>
              <a:rPr lang="en-US" altLang="zh-TW" sz="2400" dirty="0">
                <a:latin typeface="+mj-ea"/>
                <a:ea typeface="+mj-ea"/>
              </a:rPr>
              <a:t>)</a:t>
            </a:r>
            <a:r>
              <a:rPr lang="zh-TW" altLang="en-US" sz="2400" dirty="0">
                <a:latin typeface="+mj-ea"/>
                <a:ea typeface="+mj-ea"/>
              </a:rPr>
              <a:t>及農曆除夕休館。</a:t>
            </a:r>
            <a:br>
              <a:rPr lang="zh-TW" altLang="en-US" sz="2400" dirty="0">
                <a:latin typeface="+mj-ea"/>
                <a:ea typeface="+mj-ea"/>
              </a:rPr>
            </a:br>
            <a:r>
              <a:rPr lang="en-US" altLang="zh-TW" sz="2400" dirty="0" smtClean="0">
                <a:latin typeface="+mj-ea"/>
                <a:ea typeface="+mj-ea"/>
              </a:rPr>
              <a:t>6.</a:t>
            </a:r>
            <a:r>
              <a:rPr lang="zh-TW" altLang="en-US" sz="2400" dirty="0" smtClean="0">
                <a:latin typeface="+mj-ea"/>
                <a:ea typeface="+mj-ea"/>
              </a:rPr>
              <a:t>服務</a:t>
            </a:r>
            <a:r>
              <a:rPr lang="zh-TW" altLang="en-US" sz="2400" dirty="0">
                <a:latin typeface="+mj-ea"/>
                <a:ea typeface="+mj-ea"/>
              </a:rPr>
              <a:t>電話：</a:t>
            </a:r>
            <a:r>
              <a:rPr lang="en-US" altLang="zh-TW" sz="2400" dirty="0">
                <a:latin typeface="+mj-ea"/>
                <a:ea typeface="+mj-ea"/>
              </a:rPr>
              <a:t>(02)2861-0036</a:t>
            </a:r>
            <a:r>
              <a:rPr lang="zh-TW" altLang="en-US" sz="2400" dirty="0">
                <a:latin typeface="+mj-ea"/>
                <a:ea typeface="+mj-ea"/>
              </a:rPr>
              <a:t>、</a:t>
            </a:r>
            <a:r>
              <a:rPr lang="en-US" altLang="zh-TW" sz="2400" dirty="0">
                <a:latin typeface="+mj-ea"/>
                <a:ea typeface="+mj-ea"/>
              </a:rPr>
              <a:t>(02)2861-7934</a:t>
            </a:r>
            <a:br>
              <a:rPr lang="en-US" altLang="zh-TW" sz="2400" dirty="0">
                <a:latin typeface="+mj-ea"/>
                <a:ea typeface="+mj-ea"/>
              </a:rPr>
            </a:br>
            <a:r>
              <a:rPr lang="en-US" altLang="zh-TW" sz="2400" dirty="0" smtClean="0">
                <a:latin typeface="+mj-ea"/>
                <a:ea typeface="+mj-ea"/>
              </a:rPr>
              <a:t>7.</a:t>
            </a:r>
            <a:r>
              <a:rPr lang="zh-TW" altLang="en-US" sz="2400" dirty="0" smtClean="0">
                <a:latin typeface="+mj-ea"/>
                <a:ea typeface="+mj-ea"/>
              </a:rPr>
              <a:t>電子郵件</a:t>
            </a:r>
            <a:r>
              <a:rPr lang="zh-TW" altLang="en-US" sz="2400" dirty="0">
                <a:latin typeface="+mj-ea"/>
                <a:ea typeface="+mj-ea"/>
              </a:rPr>
              <a:t>：</a:t>
            </a:r>
            <a:r>
              <a:rPr lang="en-US" altLang="zh-TW" sz="2400" dirty="0">
                <a:latin typeface="+mj-ea"/>
                <a:ea typeface="+mj-ea"/>
                <a:hlinkClick r:id="rId3"/>
              </a:rPr>
              <a:t>yms18@mail.ymsnp.gov.tw</a:t>
            </a:r>
            <a:r>
              <a:rPr lang="en-US" altLang="zh-TW" sz="2400" dirty="0">
                <a:latin typeface="+mj-ea"/>
                <a:ea typeface="+mj-ea"/>
              </a:rPr>
              <a:t/>
            </a:r>
            <a:br>
              <a:rPr lang="en-US" altLang="zh-TW" sz="2400" dirty="0">
                <a:latin typeface="+mj-ea"/>
                <a:ea typeface="+mj-ea"/>
              </a:rPr>
            </a:br>
            <a:r>
              <a:rPr lang="en-US" altLang="zh-TW" sz="2400" dirty="0" smtClean="0">
                <a:latin typeface="+mj-ea"/>
                <a:ea typeface="+mj-ea"/>
              </a:rPr>
              <a:t>8.</a:t>
            </a:r>
            <a:r>
              <a:rPr lang="zh-TW" altLang="en-US" sz="2400" dirty="0" smtClean="0">
                <a:latin typeface="+mj-ea"/>
                <a:ea typeface="+mj-ea"/>
              </a:rPr>
              <a:t>服務</a:t>
            </a:r>
            <a:r>
              <a:rPr lang="zh-TW" altLang="en-US" sz="2400" dirty="0">
                <a:latin typeface="+mj-ea"/>
                <a:ea typeface="+mj-ea"/>
              </a:rPr>
              <a:t>項目</a:t>
            </a:r>
            <a:r>
              <a:rPr lang="zh-TW" altLang="en-US" sz="2400" dirty="0" smtClean="0">
                <a:latin typeface="+mj-ea"/>
                <a:ea typeface="+mj-ea"/>
              </a:rPr>
              <a:t>：預約</a:t>
            </a:r>
            <a:r>
              <a:rPr lang="zh-TW" altLang="en-US" sz="2400" dirty="0">
                <a:latin typeface="+mj-ea"/>
                <a:ea typeface="+mj-ea"/>
              </a:rPr>
              <a:t>解說導</a:t>
            </a:r>
            <a:r>
              <a:rPr lang="zh-TW" altLang="en-US" sz="2400" dirty="0" smtClean="0">
                <a:latin typeface="+mj-ea"/>
                <a:ea typeface="+mj-ea"/>
              </a:rPr>
              <a:t>覽</a:t>
            </a:r>
            <a:r>
              <a:rPr lang="zh-TW" altLang="en-US" sz="2400" dirty="0">
                <a:latin typeface="+mj-ea"/>
                <a:ea typeface="+mj-ea"/>
              </a:rPr>
              <a:t>、</a:t>
            </a:r>
            <a:r>
              <a:rPr lang="zh-TW" altLang="en-US" sz="2400" dirty="0" smtClean="0">
                <a:latin typeface="+mj-ea"/>
                <a:ea typeface="+mj-ea"/>
              </a:rPr>
              <a:t>駐</a:t>
            </a:r>
            <a:r>
              <a:rPr lang="zh-TW" altLang="en-US" sz="2400" dirty="0">
                <a:latin typeface="+mj-ea"/>
                <a:ea typeface="+mj-ea"/>
              </a:rPr>
              <a:t>站帶隊</a:t>
            </a:r>
            <a:r>
              <a:rPr lang="zh-TW" altLang="en-US" sz="2400" dirty="0" smtClean="0">
                <a:latin typeface="+mj-ea"/>
                <a:ea typeface="+mj-ea"/>
              </a:rPr>
              <a:t>解說、紀念品、乾糧</a:t>
            </a:r>
            <a:endParaRPr lang="en-US" altLang="zh-TW" sz="24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sz="2400" dirty="0">
                <a:latin typeface="+mj-ea"/>
                <a:ea typeface="+mj-ea"/>
              </a:rPr>
              <a:t> </a:t>
            </a:r>
            <a:r>
              <a:rPr lang="zh-TW" altLang="en-US" sz="2400" dirty="0" smtClean="0">
                <a:latin typeface="+mj-ea"/>
                <a:ea typeface="+mj-ea"/>
              </a:rPr>
              <a:t> 及飲料販售。</a:t>
            </a:r>
            <a:endParaRPr lang="en-US" altLang="zh-TW" sz="24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zh-TW" sz="2400" dirty="0" smtClean="0">
                <a:latin typeface="+mj-ea"/>
                <a:ea typeface="+mj-ea"/>
              </a:rPr>
              <a:t>9.</a:t>
            </a:r>
            <a:r>
              <a:rPr lang="zh-TW" altLang="en-US" sz="2400" dirty="0">
                <a:latin typeface="+mj-ea"/>
                <a:ea typeface="+mj-ea"/>
              </a:rPr>
              <a:t>冷水坑遊客服務站停車場</a:t>
            </a:r>
            <a:r>
              <a:rPr lang="zh-TW" altLang="en-US" sz="2400" dirty="0" smtClean="0">
                <a:latin typeface="+mj-ea"/>
                <a:ea typeface="+mj-ea"/>
              </a:rPr>
              <a:t>：有</a:t>
            </a:r>
            <a:r>
              <a:rPr lang="zh-TW" altLang="en-US" sz="2400" dirty="0">
                <a:latin typeface="+mj-ea"/>
                <a:ea typeface="+mj-ea"/>
              </a:rPr>
              <a:t>大客車車位</a:t>
            </a:r>
            <a:r>
              <a:rPr lang="en-US" altLang="zh-TW" sz="2400" dirty="0">
                <a:latin typeface="+mj-ea"/>
                <a:ea typeface="+mj-ea"/>
              </a:rPr>
              <a:t>6</a:t>
            </a:r>
            <a:r>
              <a:rPr lang="zh-TW" altLang="en-US" sz="2400" dirty="0" smtClean="0">
                <a:latin typeface="+mj-ea"/>
                <a:ea typeface="+mj-ea"/>
              </a:rPr>
              <a:t>格</a:t>
            </a:r>
            <a:r>
              <a:rPr lang="zh-TW" altLang="en-US" sz="2400" dirty="0">
                <a:latin typeface="+mj-ea"/>
                <a:ea typeface="+mj-ea"/>
              </a:rPr>
              <a:t>，</a:t>
            </a:r>
            <a:r>
              <a:rPr lang="zh-TW" altLang="en-US" sz="2400" dirty="0" smtClean="0">
                <a:latin typeface="+mj-ea"/>
                <a:ea typeface="+mj-ea"/>
              </a:rPr>
              <a:t>委外經營</a:t>
            </a:r>
            <a:endParaRPr lang="en-US" altLang="zh-TW" sz="24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sz="2400" dirty="0">
                <a:latin typeface="+mj-ea"/>
                <a:ea typeface="+mj-ea"/>
              </a:rPr>
              <a:t> </a:t>
            </a:r>
            <a:r>
              <a:rPr lang="zh-TW" altLang="en-US" sz="2400" dirty="0" smtClean="0">
                <a:latin typeface="+mj-ea"/>
                <a:ea typeface="+mj-ea"/>
              </a:rPr>
              <a:t> 管理，停車收費方式為大型客車</a:t>
            </a:r>
            <a:r>
              <a:rPr lang="en-US" altLang="zh-TW" sz="2400" dirty="0" smtClean="0">
                <a:latin typeface="+mj-ea"/>
                <a:ea typeface="+mj-ea"/>
              </a:rPr>
              <a:t>100</a:t>
            </a:r>
            <a:r>
              <a:rPr lang="zh-TW" altLang="en-US" sz="2400" dirty="0" smtClean="0">
                <a:latin typeface="+mj-ea"/>
                <a:ea typeface="+mj-ea"/>
              </a:rPr>
              <a:t>元，計次收費。</a:t>
            </a:r>
          </a:p>
          <a:p>
            <a:pPr>
              <a:buNone/>
            </a:pPr>
            <a:endParaRPr lang="zh-TW" altLang="en-US" sz="2400" dirty="0">
              <a:effectLst/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57140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1418"/>
            <a:ext cx="8229600" cy="769441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肆、活動內容</a:t>
            </a:r>
            <a:endParaRPr lang="zh-TW" altLang="en-US" dirty="0" smtClean="0">
              <a:solidFill>
                <a:schemeClr val="tx1">
                  <a:lumMod val="95000"/>
                  <a:lumOff val="5000"/>
                </a:schemeClr>
              </a:solidFill>
              <a:ea typeface="標楷體" pitchFamily="65" charset="-120"/>
            </a:endParaRPr>
          </a:p>
        </p:txBody>
      </p:sp>
      <p:sp>
        <p:nvSpPr>
          <p:cNvPr id="4" name="內容版面配置區 2"/>
          <p:cNvSpPr>
            <a:spLocks noGrp="1"/>
          </p:cNvSpPr>
          <p:nvPr>
            <p:ph sz="quarter" idx="1"/>
          </p:nvPr>
        </p:nvSpPr>
        <p:spPr>
          <a:xfrm>
            <a:off x="539552" y="1369306"/>
            <a:ext cx="8219256" cy="48737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TW" altLang="en-US" sz="3000" dirty="0">
                <a:latin typeface="+mj-ea"/>
                <a:ea typeface="+mj-ea"/>
              </a:rPr>
              <a:t>四、</a:t>
            </a:r>
            <a:r>
              <a:rPr lang="zh-TW" altLang="en-US" sz="3000" dirty="0" smtClean="0">
                <a:latin typeface="+mj-ea"/>
                <a:ea typeface="+mj-ea"/>
              </a:rPr>
              <a:t>火山觀測</a:t>
            </a:r>
            <a:r>
              <a:rPr lang="en-US" altLang="zh-TW" sz="3000" dirty="0" smtClean="0">
                <a:latin typeface="+mj-ea"/>
                <a:ea typeface="+mj-ea"/>
              </a:rPr>
              <a:t>(TVO</a:t>
            </a:r>
            <a:r>
              <a:rPr lang="zh-TW" altLang="en-US" sz="3000" dirty="0" smtClean="0">
                <a:latin typeface="+mj-ea"/>
                <a:ea typeface="+mj-ea"/>
              </a:rPr>
              <a:t>大屯火山觀測站</a:t>
            </a:r>
            <a:r>
              <a:rPr lang="en-US" altLang="zh-TW" sz="3000" dirty="0" smtClean="0">
                <a:latin typeface="+mj-ea"/>
                <a:ea typeface="+mj-ea"/>
              </a:rPr>
              <a:t>)</a:t>
            </a:r>
            <a:endParaRPr lang="en-US" altLang="zh-TW" sz="3000" dirty="0">
              <a:latin typeface="+mj-ea"/>
              <a:ea typeface="+mj-ea"/>
            </a:endParaRPr>
          </a:p>
          <a:p>
            <a:pPr>
              <a:buNone/>
            </a:pPr>
            <a:r>
              <a:rPr lang="zh-TW" altLang="en-US" sz="3000" dirty="0">
                <a:latin typeface="+mj-ea"/>
                <a:ea typeface="+mj-ea"/>
              </a:rPr>
              <a:t>　　</a:t>
            </a:r>
            <a:r>
              <a:rPr lang="zh-TW" altLang="zh-TW" sz="3000" dirty="0" smtClean="0">
                <a:latin typeface="+mj-ea"/>
                <a:ea typeface="+mj-ea"/>
              </a:rPr>
              <a:t>最後</a:t>
            </a:r>
            <a:r>
              <a:rPr lang="zh-TW" altLang="en-US" sz="3000" dirty="0" smtClean="0">
                <a:latin typeface="+mj-ea"/>
                <a:ea typeface="+mj-ea"/>
              </a:rPr>
              <a:t>到</a:t>
            </a:r>
            <a:r>
              <a:rPr lang="en-US" altLang="zh-TW" sz="3000" dirty="0" smtClean="0">
                <a:latin typeface="+mj-ea"/>
                <a:ea typeface="+mj-ea"/>
              </a:rPr>
              <a:t>TVO</a:t>
            </a:r>
            <a:r>
              <a:rPr lang="zh-TW" altLang="en-US" sz="3000" dirty="0" smtClean="0">
                <a:latin typeface="+mj-ea"/>
                <a:ea typeface="+mj-ea"/>
              </a:rPr>
              <a:t>大屯火山觀測站</a:t>
            </a:r>
            <a:r>
              <a:rPr lang="zh-TW" altLang="zh-TW" sz="3000" dirty="0" smtClean="0">
                <a:latin typeface="+mj-ea"/>
                <a:ea typeface="+mj-ea"/>
              </a:rPr>
              <a:t>進行</a:t>
            </a:r>
            <a:r>
              <a:rPr lang="zh-TW" altLang="en-US" sz="3000" dirty="0" smtClean="0">
                <a:latin typeface="+mj-ea"/>
                <a:ea typeface="+mj-ea"/>
              </a:rPr>
              <a:t>統整活動</a:t>
            </a:r>
            <a:r>
              <a:rPr lang="zh-TW" altLang="zh-TW" sz="3000" dirty="0" smtClean="0">
                <a:latin typeface="+mj-ea"/>
                <a:ea typeface="+mj-ea"/>
              </a:rPr>
              <a:t>，</a:t>
            </a:r>
            <a:endParaRPr lang="en-US" altLang="zh-TW" sz="30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zh-TW" altLang="zh-TW" sz="3000" dirty="0" smtClean="0">
                <a:latin typeface="+mj-ea"/>
                <a:ea typeface="+mj-ea"/>
              </a:rPr>
              <a:t>讓學生</a:t>
            </a:r>
            <a:r>
              <a:rPr lang="zh-TW" altLang="zh-TW" sz="3000" dirty="0">
                <a:latin typeface="+mj-ea"/>
                <a:ea typeface="+mj-ea"/>
              </a:rPr>
              <a:t>對於大屯火山群有進一步的瞭解</a:t>
            </a:r>
            <a:r>
              <a:rPr lang="zh-TW" altLang="zh-TW" sz="3000" dirty="0" smtClean="0">
                <a:latin typeface="+mj-ea"/>
                <a:ea typeface="+mj-ea"/>
              </a:rPr>
              <a:t>。</a:t>
            </a:r>
            <a:r>
              <a:rPr lang="zh-TW" altLang="en-US" sz="3000" dirty="0" smtClean="0">
                <a:latin typeface="+mj-ea"/>
                <a:ea typeface="+mj-ea"/>
              </a:rPr>
              <a:t>各項即</a:t>
            </a:r>
            <a:endParaRPr lang="en-US" altLang="zh-TW" sz="30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zh-TW" altLang="en-US" sz="3000" dirty="0" smtClean="0">
                <a:latin typeface="+mj-ea"/>
                <a:ea typeface="+mj-ea"/>
              </a:rPr>
              <a:t>時</a:t>
            </a:r>
            <a:r>
              <a:rPr lang="zh-TW" altLang="en-US" sz="3000" dirty="0">
                <a:latin typeface="+mj-ea"/>
                <a:ea typeface="+mj-ea"/>
              </a:rPr>
              <a:t>火山監測</a:t>
            </a:r>
            <a:r>
              <a:rPr lang="zh-TW" altLang="en-US" sz="3000" dirty="0" smtClean="0">
                <a:latin typeface="+mj-ea"/>
                <a:ea typeface="+mj-ea"/>
              </a:rPr>
              <a:t>系統</a:t>
            </a:r>
            <a:r>
              <a:rPr lang="zh-TW" altLang="en-US" sz="3000" dirty="0">
                <a:latin typeface="+mj-ea"/>
                <a:ea typeface="+mj-ea"/>
              </a:rPr>
              <a:t>，主要包括地震觀測、火山</a:t>
            </a:r>
            <a:r>
              <a:rPr lang="zh-TW" altLang="en-US" sz="3000" dirty="0" smtClean="0">
                <a:latin typeface="+mj-ea"/>
                <a:ea typeface="+mj-ea"/>
              </a:rPr>
              <a:t>氣體</a:t>
            </a:r>
            <a:endParaRPr lang="en-US" altLang="zh-TW" sz="30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zh-TW" altLang="en-US" sz="3000" dirty="0" smtClean="0">
                <a:latin typeface="+mj-ea"/>
                <a:ea typeface="+mj-ea"/>
              </a:rPr>
              <a:t>分析</a:t>
            </a:r>
            <a:r>
              <a:rPr lang="zh-TW" altLang="en-US" sz="3000" dirty="0">
                <a:latin typeface="+mj-ea"/>
                <a:ea typeface="+mj-ea"/>
              </a:rPr>
              <a:t>、地殼</a:t>
            </a:r>
            <a:r>
              <a:rPr lang="zh-TW" altLang="en-US" sz="3000" dirty="0" smtClean="0">
                <a:latin typeface="+mj-ea"/>
                <a:ea typeface="+mj-ea"/>
              </a:rPr>
              <a:t>變形</a:t>
            </a:r>
            <a:r>
              <a:rPr lang="zh-TW" altLang="en-US" sz="3000" dirty="0">
                <a:latin typeface="+mj-ea"/>
                <a:ea typeface="+mj-ea"/>
              </a:rPr>
              <a:t>及地溫監測等，以期達到火山</a:t>
            </a:r>
            <a:r>
              <a:rPr lang="zh-TW" altLang="en-US" sz="3000" dirty="0" smtClean="0">
                <a:latin typeface="+mj-ea"/>
                <a:ea typeface="+mj-ea"/>
              </a:rPr>
              <a:t>監</a:t>
            </a:r>
            <a:endParaRPr lang="en-US" altLang="zh-TW" sz="30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zh-TW" altLang="en-US" sz="3000" dirty="0" smtClean="0">
                <a:latin typeface="+mj-ea"/>
                <a:ea typeface="+mj-ea"/>
              </a:rPr>
              <a:t>測</a:t>
            </a:r>
            <a:r>
              <a:rPr lang="zh-TW" altLang="en-US" sz="3000" dirty="0">
                <a:latin typeface="+mj-ea"/>
                <a:ea typeface="+mj-ea"/>
              </a:rPr>
              <a:t>與研究之</a:t>
            </a:r>
            <a:r>
              <a:rPr lang="zh-TW" altLang="en-US" sz="3000" dirty="0" smtClean="0">
                <a:latin typeface="+mj-ea"/>
                <a:ea typeface="+mj-ea"/>
              </a:rPr>
              <a:t>目標</a:t>
            </a:r>
            <a:r>
              <a:rPr lang="zh-TW" altLang="en-US" sz="3000" dirty="0">
                <a:latin typeface="+mj-ea"/>
                <a:ea typeface="+mj-ea"/>
              </a:rPr>
              <a:t>。同時將所有大屯火山分析</a:t>
            </a:r>
            <a:r>
              <a:rPr lang="zh-TW" altLang="en-US" sz="3000" dirty="0" smtClean="0">
                <a:latin typeface="+mj-ea"/>
                <a:ea typeface="+mj-ea"/>
              </a:rPr>
              <a:t>研究</a:t>
            </a:r>
            <a:endParaRPr lang="en-US" altLang="zh-TW" sz="30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zh-TW" altLang="en-US" sz="3000" dirty="0" smtClean="0">
                <a:latin typeface="+mj-ea"/>
                <a:ea typeface="+mj-ea"/>
              </a:rPr>
              <a:t>之</a:t>
            </a:r>
            <a:r>
              <a:rPr lang="zh-TW" altLang="en-US" sz="3000" dirty="0">
                <a:latin typeface="+mj-ea"/>
                <a:ea typeface="+mj-ea"/>
              </a:rPr>
              <a:t>成果於</a:t>
            </a:r>
            <a:r>
              <a:rPr lang="zh-TW" altLang="en-US" sz="3000" dirty="0" smtClean="0">
                <a:latin typeface="+mj-ea"/>
                <a:ea typeface="+mj-ea"/>
              </a:rPr>
              <a:t>展示區</a:t>
            </a:r>
            <a:r>
              <a:rPr lang="zh-TW" altLang="en-US" sz="3000" dirty="0">
                <a:latin typeface="+mj-ea"/>
                <a:ea typeface="+mj-ea"/>
              </a:rPr>
              <a:t>呈現，提供一般民眾與學生參觀</a:t>
            </a:r>
            <a:r>
              <a:rPr lang="zh-TW" altLang="en-US" sz="3000" dirty="0" smtClean="0">
                <a:latin typeface="+mj-ea"/>
                <a:ea typeface="+mj-ea"/>
              </a:rPr>
              <a:t>，</a:t>
            </a:r>
            <a:endParaRPr lang="en-US" altLang="zh-TW" sz="30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zh-TW" altLang="en-US" sz="3000" dirty="0" smtClean="0">
                <a:latin typeface="+mj-ea"/>
                <a:ea typeface="+mj-ea"/>
              </a:rPr>
              <a:t>以</a:t>
            </a:r>
            <a:r>
              <a:rPr lang="zh-TW" altLang="en-US" sz="3000" dirty="0">
                <a:latin typeface="+mj-ea"/>
                <a:ea typeface="+mj-ea"/>
              </a:rPr>
              <a:t>達成更</a:t>
            </a:r>
            <a:r>
              <a:rPr lang="zh-TW" altLang="en-US" sz="3000" dirty="0" smtClean="0">
                <a:latin typeface="+mj-ea"/>
                <a:ea typeface="+mj-ea"/>
              </a:rPr>
              <a:t>廣泛</a:t>
            </a:r>
            <a:r>
              <a:rPr lang="zh-TW" altLang="en-US" sz="3000" dirty="0">
                <a:latin typeface="+mj-ea"/>
                <a:ea typeface="+mj-ea"/>
              </a:rPr>
              <a:t>的</a:t>
            </a:r>
            <a:r>
              <a:rPr lang="zh-TW" altLang="en-US" sz="3000" dirty="0" smtClean="0">
                <a:latin typeface="+mj-ea"/>
                <a:ea typeface="+mj-ea"/>
              </a:rPr>
              <a:t>科普</a:t>
            </a:r>
            <a:r>
              <a:rPr lang="zh-TW" altLang="en-US" sz="3000" dirty="0">
                <a:latin typeface="+mj-ea"/>
                <a:ea typeface="+mj-ea"/>
              </a:rPr>
              <a:t>教育之功能。</a:t>
            </a:r>
            <a:endParaRPr lang="zh-TW" altLang="zh-TW" sz="30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32275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1418"/>
            <a:ext cx="8229600" cy="769441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肆、活動內容</a:t>
            </a:r>
            <a:endParaRPr lang="zh-TW" altLang="en-US" dirty="0" smtClean="0">
              <a:solidFill>
                <a:schemeClr val="tx1">
                  <a:lumMod val="95000"/>
                  <a:lumOff val="5000"/>
                </a:schemeClr>
              </a:solidFill>
              <a:ea typeface="標楷體" pitchFamily="65" charset="-120"/>
            </a:endParaRPr>
          </a:p>
        </p:txBody>
      </p:sp>
      <p:sp>
        <p:nvSpPr>
          <p:cNvPr id="4" name="內容版面配置區 2"/>
          <p:cNvSpPr>
            <a:spLocks noGrp="1"/>
          </p:cNvSpPr>
          <p:nvPr>
            <p:ph sz="quarter" idx="1"/>
          </p:nvPr>
        </p:nvSpPr>
        <p:spPr>
          <a:xfrm>
            <a:off x="539552" y="1397682"/>
            <a:ext cx="8219256" cy="48737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TW" altLang="en-US" sz="2400" b="1" dirty="0">
                <a:latin typeface="+mj-ea"/>
              </a:rPr>
              <a:t>◎提供服務與資訊</a:t>
            </a:r>
            <a:endParaRPr lang="en-US" altLang="zh-TW" sz="2400" b="1" dirty="0">
              <a:latin typeface="+mj-ea"/>
            </a:endParaRPr>
          </a:p>
          <a:p>
            <a:pPr marL="0" indent="0">
              <a:buNone/>
            </a:pPr>
            <a:r>
              <a:rPr lang="en-US" altLang="zh-TW" sz="2400" dirty="0" smtClean="0">
                <a:latin typeface="+mj-ea"/>
                <a:ea typeface="+mj-ea"/>
              </a:rPr>
              <a:t>1</a:t>
            </a:r>
            <a:r>
              <a:rPr lang="en-US" altLang="zh-TW" sz="2400" dirty="0" smtClean="0">
                <a:latin typeface="+mj-ea"/>
                <a:ea typeface="+mj-ea"/>
              </a:rPr>
              <a:t>.</a:t>
            </a:r>
            <a:r>
              <a:rPr lang="zh-TW" altLang="en-US" sz="2400" dirty="0" smtClean="0">
                <a:latin typeface="+mj-ea"/>
                <a:ea typeface="+mj-ea"/>
              </a:rPr>
              <a:t>研究</a:t>
            </a:r>
            <a:r>
              <a:rPr lang="zh-TW" altLang="en-US" sz="2400" dirty="0">
                <a:latin typeface="+mj-ea"/>
                <a:ea typeface="+mj-ea"/>
              </a:rPr>
              <a:t>指出，大屯山之最後一次噴發可能在五至六千年前</a:t>
            </a:r>
            <a:r>
              <a:rPr lang="zh-TW" altLang="en-US" sz="2400" dirty="0" smtClean="0">
                <a:latin typeface="+mj-ea"/>
                <a:ea typeface="+mj-ea"/>
              </a:rPr>
              <a:t>。</a:t>
            </a:r>
            <a:endParaRPr lang="en-US" altLang="zh-TW" sz="24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sz="2400" dirty="0">
                <a:latin typeface="+mj-ea"/>
                <a:ea typeface="+mj-ea"/>
              </a:rPr>
              <a:t> </a:t>
            </a:r>
            <a:r>
              <a:rPr lang="zh-TW" altLang="en-US" sz="2400" dirty="0" smtClean="0">
                <a:latin typeface="+mj-ea"/>
                <a:ea typeface="+mj-ea"/>
              </a:rPr>
              <a:t> 大屯火山群正處於臺北</a:t>
            </a:r>
            <a:r>
              <a:rPr lang="zh-TW" altLang="en-US" sz="2400" dirty="0">
                <a:latin typeface="+mj-ea"/>
                <a:ea typeface="+mj-ea"/>
              </a:rPr>
              <a:t>盆地的正北方，</a:t>
            </a:r>
            <a:r>
              <a:rPr lang="zh-TW" altLang="en-US" sz="2400" dirty="0" smtClean="0">
                <a:latin typeface="+mj-ea"/>
                <a:ea typeface="+mj-ea"/>
              </a:rPr>
              <a:t>為臺灣</a:t>
            </a:r>
            <a:r>
              <a:rPr lang="zh-TW" altLang="en-US" sz="2400" dirty="0">
                <a:latin typeface="+mj-ea"/>
                <a:ea typeface="+mj-ea"/>
              </a:rPr>
              <a:t>唯一具有</a:t>
            </a:r>
            <a:r>
              <a:rPr lang="zh-TW" altLang="en-US" sz="2400" dirty="0" smtClean="0">
                <a:latin typeface="+mj-ea"/>
                <a:ea typeface="+mj-ea"/>
              </a:rPr>
              <a:t>火</a:t>
            </a:r>
            <a:endParaRPr lang="en-US" altLang="zh-TW" sz="24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sz="2400" dirty="0">
                <a:latin typeface="+mj-ea"/>
                <a:ea typeface="+mj-ea"/>
              </a:rPr>
              <a:t> </a:t>
            </a:r>
            <a:r>
              <a:rPr lang="zh-TW" altLang="en-US" sz="2400" dirty="0" smtClean="0">
                <a:latin typeface="+mj-ea"/>
                <a:ea typeface="+mj-ea"/>
              </a:rPr>
              <a:t> 山</a:t>
            </a:r>
            <a:r>
              <a:rPr lang="zh-TW" altLang="en-US" sz="2400" dirty="0">
                <a:latin typeface="+mj-ea"/>
                <a:ea typeface="+mj-ea"/>
              </a:rPr>
              <a:t>自然景觀之國家公園，距離</a:t>
            </a:r>
            <a:r>
              <a:rPr lang="zh-TW" altLang="en-US" sz="2400" dirty="0" smtClean="0">
                <a:latin typeface="+mj-ea"/>
                <a:ea typeface="+mj-ea"/>
              </a:rPr>
              <a:t>大臺北</a:t>
            </a:r>
            <a:r>
              <a:rPr lang="zh-TW" altLang="en-US" sz="2400" dirty="0">
                <a:latin typeface="+mj-ea"/>
                <a:ea typeface="+mj-ea"/>
              </a:rPr>
              <a:t>的都會區之</a:t>
            </a:r>
            <a:r>
              <a:rPr lang="zh-TW" altLang="en-US" sz="2400" dirty="0" smtClean="0">
                <a:latin typeface="+mj-ea"/>
                <a:ea typeface="+mj-ea"/>
              </a:rPr>
              <a:t>市中心也</a:t>
            </a:r>
            <a:endParaRPr lang="en-US" altLang="zh-TW" sz="24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sz="2400" dirty="0">
                <a:latin typeface="+mj-ea"/>
                <a:ea typeface="+mj-ea"/>
              </a:rPr>
              <a:t> </a:t>
            </a:r>
            <a:r>
              <a:rPr lang="zh-TW" altLang="en-US" sz="2400" dirty="0" smtClean="0">
                <a:latin typeface="+mj-ea"/>
                <a:ea typeface="+mj-ea"/>
              </a:rPr>
              <a:t> 僅</a:t>
            </a:r>
            <a:r>
              <a:rPr lang="zh-TW" altLang="en-US" sz="2400" dirty="0">
                <a:latin typeface="+mj-ea"/>
                <a:ea typeface="+mj-ea"/>
              </a:rPr>
              <a:t>一、二十公里遠 。故大屯火山群</a:t>
            </a:r>
            <a:r>
              <a:rPr lang="zh-TW" altLang="en-US" sz="2400" dirty="0" smtClean="0">
                <a:latin typeface="+mj-ea"/>
                <a:ea typeface="+mj-ea"/>
              </a:rPr>
              <a:t>是否復活</a:t>
            </a:r>
            <a:r>
              <a:rPr lang="zh-TW" altLang="en-US" sz="2400" dirty="0">
                <a:latin typeface="+mj-ea"/>
                <a:ea typeface="+mj-ea"/>
              </a:rPr>
              <a:t>的可能性</a:t>
            </a:r>
            <a:r>
              <a:rPr lang="zh-TW" altLang="en-US" sz="2400" dirty="0" smtClean="0">
                <a:latin typeface="+mj-ea"/>
                <a:ea typeface="+mj-ea"/>
              </a:rPr>
              <a:t>，</a:t>
            </a:r>
            <a:endParaRPr lang="en-US" altLang="zh-TW" sz="24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sz="2400" dirty="0">
                <a:latin typeface="+mj-ea"/>
                <a:ea typeface="+mj-ea"/>
              </a:rPr>
              <a:t> </a:t>
            </a:r>
            <a:r>
              <a:rPr lang="zh-TW" altLang="en-US" sz="2400" dirty="0" smtClean="0">
                <a:latin typeface="+mj-ea"/>
                <a:ea typeface="+mj-ea"/>
              </a:rPr>
              <a:t> 不僅</a:t>
            </a:r>
            <a:r>
              <a:rPr lang="zh-TW" altLang="en-US" sz="2400" dirty="0">
                <a:latin typeface="+mj-ea"/>
                <a:ea typeface="+mj-ea"/>
              </a:rPr>
              <a:t>是一個值得研究的科學問題，更</a:t>
            </a:r>
            <a:r>
              <a:rPr lang="zh-TW" altLang="en-US" sz="2400" dirty="0" smtClean="0">
                <a:latin typeface="+mj-ea"/>
                <a:ea typeface="+mj-ea"/>
              </a:rPr>
              <a:t>關係大臺北</a:t>
            </a:r>
            <a:r>
              <a:rPr lang="zh-TW" altLang="en-US" sz="2400" dirty="0">
                <a:latin typeface="+mj-ea"/>
                <a:ea typeface="+mj-ea"/>
              </a:rPr>
              <a:t>附近</a:t>
            </a:r>
            <a:r>
              <a:rPr lang="zh-TW" altLang="en-US" sz="2400" dirty="0" smtClean="0">
                <a:latin typeface="+mj-ea"/>
                <a:ea typeface="+mj-ea"/>
              </a:rPr>
              <a:t>民眾</a:t>
            </a:r>
            <a:endParaRPr lang="en-US" altLang="zh-TW" sz="24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sz="2400" dirty="0">
                <a:latin typeface="+mj-ea"/>
                <a:ea typeface="+mj-ea"/>
              </a:rPr>
              <a:t> </a:t>
            </a:r>
            <a:r>
              <a:rPr lang="zh-TW" altLang="en-US" sz="2400" dirty="0" smtClean="0">
                <a:latin typeface="+mj-ea"/>
                <a:ea typeface="+mj-ea"/>
              </a:rPr>
              <a:t> 的</a:t>
            </a:r>
            <a:r>
              <a:rPr lang="zh-TW" altLang="en-US" sz="2400" dirty="0">
                <a:latin typeface="+mj-ea"/>
                <a:ea typeface="+mj-ea"/>
              </a:rPr>
              <a:t>生命財產安全</a:t>
            </a:r>
            <a:r>
              <a:rPr lang="zh-TW" altLang="en-US" sz="2400" dirty="0" smtClean="0">
                <a:latin typeface="+mj-ea"/>
                <a:ea typeface="+mj-ea"/>
              </a:rPr>
              <a:t>。</a:t>
            </a:r>
            <a:endParaRPr lang="en-US" altLang="zh-TW" sz="24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zh-TW" sz="2400" dirty="0" smtClean="0">
                <a:latin typeface="+mj-ea"/>
                <a:ea typeface="+mj-ea"/>
              </a:rPr>
              <a:t>2.</a:t>
            </a:r>
            <a:r>
              <a:rPr lang="zh-TW" altLang="en-US" sz="2400" dirty="0" smtClean="0">
                <a:latin typeface="+mj-ea"/>
                <a:ea typeface="+mj-ea"/>
              </a:rPr>
              <a:t>大</a:t>
            </a:r>
            <a:r>
              <a:rPr lang="zh-TW" altLang="en-US" sz="2400" dirty="0">
                <a:latin typeface="+mj-ea"/>
                <a:ea typeface="+mj-ea"/>
              </a:rPr>
              <a:t>屯火山觀測站，希望將所有觀測資料與成果彙整於</a:t>
            </a:r>
            <a:r>
              <a:rPr lang="zh-TW" altLang="en-US" sz="2400" dirty="0" smtClean="0">
                <a:latin typeface="+mj-ea"/>
                <a:ea typeface="+mj-ea"/>
              </a:rPr>
              <a:t>觀測</a:t>
            </a:r>
            <a:endParaRPr lang="en-US" altLang="zh-TW" sz="24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sz="2400" dirty="0">
                <a:latin typeface="+mj-ea"/>
                <a:ea typeface="+mj-ea"/>
              </a:rPr>
              <a:t> </a:t>
            </a:r>
            <a:r>
              <a:rPr lang="zh-TW" altLang="en-US" sz="2400" dirty="0" smtClean="0">
                <a:latin typeface="+mj-ea"/>
                <a:ea typeface="+mj-ea"/>
              </a:rPr>
              <a:t> 站</a:t>
            </a:r>
            <a:r>
              <a:rPr lang="zh-TW" altLang="en-US" sz="2400" dirty="0">
                <a:latin typeface="+mj-ea"/>
                <a:ea typeface="+mj-ea"/>
              </a:rPr>
              <a:t>，以便於同時判斷任何可能之火山</a:t>
            </a:r>
            <a:r>
              <a:rPr lang="zh-TW" altLang="en-US" sz="2400" dirty="0" smtClean="0">
                <a:latin typeface="+mj-ea"/>
                <a:ea typeface="+mj-ea"/>
              </a:rPr>
              <a:t>活動</a:t>
            </a:r>
            <a:r>
              <a:rPr lang="zh-TW" altLang="en-US" sz="2400" dirty="0">
                <a:latin typeface="+mj-ea"/>
                <a:ea typeface="+mj-ea"/>
              </a:rPr>
              <a:t>，</a:t>
            </a:r>
            <a:r>
              <a:rPr lang="zh-TW" altLang="en-US" sz="2400" dirty="0" smtClean="0">
                <a:latin typeface="+mj-ea"/>
                <a:ea typeface="+mj-ea"/>
              </a:rPr>
              <a:t>以期達到真正</a:t>
            </a:r>
            <a:endParaRPr lang="en-US" altLang="zh-TW" sz="24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sz="2400" dirty="0">
                <a:latin typeface="+mj-ea"/>
                <a:ea typeface="+mj-ea"/>
              </a:rPr>
              <a:t> </a:t>
            </a:r>
            <a:r>
              <a:rPr lang="zh-TW" altLang="en-US" sz="2400" dirty="0" smtClean="0">
                <a:latin typeface="+mj-ea"/>
                <a:ea typeface="+mj-ea"/>
              </a:rPr>
              <a:t> 即時監測火山活動</a:t>
            </a:r>
            <a:r>
              <a:rPr lang="zh-TW" altLang="en-US" sz="2400" dirty="0">
                <a:latin typeface="+mj-ea"/>
                <a:ea typeface="+mj-ea"/>
              </a:rPr>
              <a:t>之目標</a:t>
            </a:r>
            <a:r>
              <a:rPr lang="zh-TW" altLang="en-US" sz="2400" dirty="0" smtClean="0">
                <a:latin typeface="+mj-ea"/>
                <a:ea typeface="+mj-ea"/>
              </a:rPr>
              <a:t>。</a:t>
            </a:r>
            <a:endParaRPr lang="zh-TW" altLang="en-US" sz="2400" dirty="0">
              <a:effectLst/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06625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ctrTitle"/>
          </p:nvPr>
        </p:nvSpPr>
        <p:spPr>
          <a:xfrm>
            <a:off x="827584" y="2276872"/>
            <a:ext cx="7772400" cy="3384376"/>
          </a:xfrm>
        </p:spPr>
        <p:txBody>
          <a:bodyPr/>
          <a:lstStyle/>
          <a:p>
            <a:r>
              <a:rPr lang="zh-TW" altLang="en-US" sz="6000" b="1" dirty="0" smtClean="0">
                <a:solidFill>
                  <a:srgbClr val="7030A0"/>
                </a:solidFill>
                <a:latin typeface="+mj-ea"/>
              </a:rPr>
              <a:t>大屯火山知多少</a:t>
            </a:r>
            <a:r>
              <a:rPr lang="en-US" altLang="zh-TW" sz="6000" b="1" dirty="0" smtClean="0">
                <a:solidFill>
                  <a:srgbClr val="7030A0"/>
                </a:solidFill>
                <a:latin typeface="+mj-ea"/>
              </a:rPr>
              <a:t>?</a:t>
            </a:r>
            <a:br>
              <a:rPr lang="en-US" altLang="zh-TW" sz="6000" b="1" dirty="0" smtClean="0">
                <a:solidFill>
                  <a:srgbClr val="7030A0"/>
                </a:solidFill>
                <a:latin typeface="+mj-ea"/>
              </a:rPr>
            </a:br>
            <a:r>
              <a:rPr lang="en-US" altLang="zh-TW" sz="6000" b="1" dirty="0">
                <a:solidFill>
                  <a:srgbClr val="7030A0"/>
                </a:solidFill>
                <a:latin typeface="+mj-ea"/>
              </a:rPr>
              <a:t/>
            </a:r>
            <a:br>
              <a:rPr lang="en-US" altLang="zh-TW" sz="6000" b="1" dirty="0">
                <a:solidFill>
                  <a:srgbClr val="7030A0"/>
                </a:solidFill>
                <a:latin typeface="+mj-ea"/>
              </a:rPr>
            </a:br>
            <a:endParaRPr lang="zh-TW" altLang="en-US" sz="6000" b="1" dirty="0">
              <a:solidFill>
                <a:srgbClr val="7030A0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32190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1418"/>
            <a:ext cx="8229600" cy="769441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肆、活動內容</a:t>
            </a:r>
            <a:endParaRPr lang="zh-TW" altLang="en-US" dirty="0" smtClean="0">
              <a:solidFill>
                <a:schemeClr val="tx1">
                  <a:lumMod val="95000"/>
                  <a:lumOff val="5000"/>
                </a:schemeClr>
              </a:solidFill>
              <a:ea typeface="標楷體" pitchFamily="65" charset="-120"/>
            </a:endParaRPr>
          </a:p>
        </p:txBody>
      </p:sp>
      <p:sp>
        <p:nvSpPr>
          <p:cNvPr id="4" name="內容版面配置區 2"/>
          <p:cNvSpPr>
            <a:spLocks noGrp="1"/>
          </p:cNvSpPr>
          <p:nvPr>
            <p:ph sz="quarter" idx="1"/>
          </p:nvPr>
        </p:nvSpPr>
        <p:spPr>
          <a:xfrm>
            <a:off x="539552" y="1397682"/>
            <a:ext cx="8219256" cy="48737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400" dirty="0" smtClean="0">
                <a:latin typeface="+mj-ea"/>
                <a:ea typeface="+mj-ea"/>
              </a:rPr>
              <a:t>3.</a:t>
            </a:r>
            <a:r>
              <a:rPr lang="zh-TW" altLang="en-US" sz="2400" dirty="0" smtClean="0">
                <a:latin typeface="+mj-ea"/>
                <a:ea typeface="+mj-ea"/>
              </a:rPr>
              <a:t>地址</a:t>
            </a:r>
            <a:r>
              <a:rPr lang="zh-TW" altLang="en-US" sz="2400" dirty="0">
                <a:latin typeface="+mj-ea"/>
                <a:ea typeface="+mj-ea"/>
              </a:rPr>
              <a:t>：</a:t>
            </a:r>
            <a:r>
              <a:rPr lang="en-US" altLang="zh-TW" sz="2400" dirty="0" smtClean="0">
                <a:latin typeface="+mj-ea"/>
                <a:ea typeface="+mj-ea"/>
              </a:rPr>
              <a:t>111</a:t>
            </a:r>
            <a:r>
              <a:rPr lang="zh-TW" altLang="en-US" sz="2400" dirty="0" smtClean="0">
                <a:latin typeface="+mj-ea"/>
                <a:ea typeface="+mj-ea"/>
              </a:rPr>
              <a:t>臺北市</a:t>
            </a:r>
            <a:r>
              <a:rPr lang="zh-TW" altLang="en-US" sz="2400" dirty="0">
                <a:latin typeface="+mj-ea"/>
                <a:ea typeface="+mj-ea"/>
              </a:rPr>
              <a:t>士林區菁山路</a:t>
            </a:r>
            <a:r>
              <a:rPr lang="en-US" altLang="zh-TW" sz="2400" dirty="0">
                <a:latin typeface="+mj-ea"/>
                <a:ea typeface="+mj-ea"/>
              </a:rPr>
              <a:t>101</a:t>
            </a:r>
            <a:r>
              <a:rPr lang="zh-TW" altLang="en-US" sz="2400" dirty="0">
                <a:latin typeface="+mj-ea"/>
                <a:ea typeface="+mj-ea"/>
              </a:rPr>
              <a:t>巷</a:t>
            </a:r>
            <a:r>
              <a:rPr lang="en-US" altLang="zh-TW" sz="2400" dirty="0">
                <a:latin typeface="+mj-ea"/>
                <a:ea typeface="+mj-ea"/>
              </a:rPr>
              <a:t>89</a:t>
            </a:r>
            <a:r>
              <a:rPr lang="zh-TW" altLang="en-US" sz="2400" dirty="0">
                <a:latin typeface="+mj-ea"/>
                <a:ea typeface="+mj-ea"/>
              </a:rPr>
              <a:t>號 </a:t>
            </a:r>
            <a:endParaRPr lang="en-US" altLang="zh-TW" sz="24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en-US" altLang="zh-TW" sz="2400" dirty="0">
                <a:latin typeface="+mj-ea"/>
                <a:ea typeface="+mj-ea"/>
              </a:rPr>
              <a:t>4</a:t>
            </a:r>
            <a:r>
              <a:rPr lang="en-US" altLang="zh-TW" sz="2400" dirty="0" smtClean="0">
                <a:latin typeface="+mj-ea"/>
                <a:ea typeface="+mj-ea"/>
              </a:rPr>
              <a:t>.</a:t>
            </a:r>
            <a:r>
              <a:rPr lang="zh-TW" altLang="en-US" sz="2400" dirty="0" smtClean="0">
                <a:latin typeface="+mj-ea"/>
                <a:ea typeface="+mj-ea"/>
              </a:rPr>
              <a:t>電話</a:t>
            </a:r>
            <a:r>
              <a:rPr lang="zh-TW" altLang="en-US" sz="2400" dirty="0">
                <a:latin typeface="+mj-ea"/>
                <a:ea typeface="+mj-ea"/>
              </a:rPr>
              <a:t>：</a:t>
            </a:r>
            <a:r>
              <a:rPr lang="en-US" altLang="zh-TW" sz="2400" dirty="0">
                <a:latin typeface="+mj-ea"/>
                <a:ea typeface="+mj-ea"/>
              </a:rPr>
              <a:t>(</a:t>
            </a:r>
            <a:r>
              <a:rPr lang="en-US" altLang="zh-TW" sz="2400" dirty="0" smtClean="0">
                <a:latin typeface="+mj-ea"/>
                <a:ea typeface="+mj-ea"/>
              </a:rPr>
              <a:t>02)2861-2283</a:t>
            </a:r>
          </a:p>
          <a:p>
            <a:pPr>
              <a:buNone/>
            </a:pPr>
            <a:r>
              <a:rPr lang="en-US" altLang="zh-TW" sz="2400" dirty="0" smtClean="0">
                <a:effectLst/>
                <a:latin typeface="+mj-ea"/>
                <a:ea typeface="+mj-ea"/>
              </a:rPr>
              <a:t>5.</a:t>
            </a:r>
            <a:r>
              <a:rPr lang="zh-TW" altLang="en-US" sz="2400" dirty="0">
                <a:latin typeface="+mj-ea"/>
                <a:ea typeface="+mj-ea"/>
              </a:rPr>
              <a:t>觀測研究</a:t>
            </a:r>
            <a:r>
              <a:rPr lang="zh-TW" altLang="en-US" sz="2400" dirty="0" smtClean="0">
                <a:latin typeface="+mj-ea"/>
                <a:ea typeface="+mj-ea"/>
              </a:rPr>
              <a:t>工作：</a:t>
            </a:r>
            <a:r>
              <a:rPr lang="zh-TW" altLang="en-US" sz="2400" dirty="0">
                <a:latin typeface="+mj-ea"/>
                <a:ea typeface="+mj-ea"/>
              </a:rPr>
              <a:t>火山氣體</a:t>
            </a:r>
            <a:r>
              <a:rPr lang="zh-TW" altLang="en-US" sz="2400" dirty="0" smtClean="0">
                <a:latin typeface="+mj-ea"/>
                <a:ea typeface="+mj-ea"/>
              </a:rPr>
              <a:t>監測、地表</a:t>
            </a:r>
            <a:r>
              <a:rPr lang="zh-TW" altLang="en-US" sz="2400" dirty="0">
                <a:latin typeface="+mj-ea"/>
                <a:ea typeface="+mj-ea"/>
              </a:rPr>
              <a:t>溫度</a:t>
            </a:r>
            <a:r>
              <a:rPr lang="zh-TW" altLang="en-US" sz="2400" dirty="0" smtClean="0">
                <a:latin typeface="+mj-ea"/>
                <a:ea typeface="+mj-ea"/>
              </a:rPr>
              <a:t>監測、地殼變形</a:t>
            </a:r>
            <a:endParaRPr lang="en-US" altLang="zh-TW" sz="24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zh-TW" altLang="en-US" sz="2400" dirty="0">
                <a:latin typeface="+mj-ea"/>
                <a:ea typeface="+mj-ea"/>
              </a:rPr>
              <a:t> </a:t>
            </a:r>
            <a:r>
              <a:rPr lang="zh-TW" altLang="en-US" sz="2400" dirty="0" smtClean="0">
                <a:latin typeface="+mj-ea"/>
                <a:ea typeface="+mj-ea"/>
              </a:rPr>
              <a:t> 監測、地震</a:t>
            </a:r>
            <a:r>
              <a:rPr lang="zh-TW" altLang="en-US" sz="2400" dirty="0">
                <a:latin typeface="+mj-ea"/>
                <a:ea typeface="+mj-ea"/>
              </a:rPr>
              <a:t>活動</a:t>
            </a:r>
            <a:r>
              <a:rPr lang="zh-TW" altLang="en-US" sz="2400" dirty="0" smtClean="0">
                <a:latin typeface="+mj-ea"/>
                <a:ea typeface="+mj-ea"/>
              </a:rPr>
              <a:t>監測</a:t>
            </a:r>
            <a:endParaRPr lang="en-US" altLang="zh-TW" sz="24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en-US" altLang="zh-TW" sz="2400" dirty="0" smtClean="0">
                <a:latin typeface="+mj-ea"/>
                <a:ea typeface="+mj-ea"/>
              </a:rPr>
              <a:t>6.</a:t>
            </a:r>
            <a:r>
              <a:rPr lang="zh-TW" altLang="en-US" sz="2400" dirty="0">
                <a:latin typeface="+mj-ea"/>
                <a:ea typeface="+mj-ea"/>
              </a:rPr>
              <a:t>科學</a:t>
            </a:r>
            <a:r>
              <a:rPr lang="zh-TW" altLang="en-US" sz="2400" dirty="0" smtClean="0">
                <a:latin typeface="+mj-ea"/>
                <a:ea typeface="+mj-ea"/>
              </a:rPr>
              <a:t>教育：</a:t>
            </a:r>
            <a:r>
              <a:rPr lang="zh-TW" altLang="en-US" sz="2400" dirty="0">
                <a:latin typeface="+mj-ea"/>
                <a:ea typeface="+mj-ea"/>
              </a:rPr>
              <a:t>認識大屯</a:t>
            </a:r>
            <a:r>
              <a:rPr lang="zh-TW" altLang="en-US" sz="2400" dirty="0" smtClean="0">
                <a:latin typeface="+mj-ea"/>
                <a:ea typeface="+mj-ea"/>
              </a:rPr>
              <a:t>火山、火山成因</a:t>
            </a:r>
            <a:r>
              <a:rPr lang="zh-TW" altLang="en-US" sz="2400" dirty="0">
                <a:latin typeface="+mj-ea"/>
                <a:ea typeface="+mj-ea"/>
              </a:rPr>
              <a:t>、</a:t>
            </a:r>
            <a:r>
              <a:rPr lang="zh-TW" altLang="en-US" sz="2400" dirty="0" smtClean="0">
                <a:latin typeface="+mj-ea"/>
                <a:ea typeface="+mj-ea"/>
              </a:rPr>
              <a:t>火山威脅</a:t>
            </a:r>
            <a:r>
              <a:rPr lang="zh-TW" altLang="en-US" sz="2400" dirty="0">
                <a:latin typeface="+mj-ea"/>
                <a:ea typeface="+mj-ea"/>
              </a:rPr>
              <a:t>、</a:t>
            </a:r>
            <a:r>
              <a:rPr lang="zh-TW" altLang="en-US" sz="2400" dirty="0" smtClean="0">
                <a:latin typeface="+mj-ea"/>
                <a:ea typeface="+mj-ea"/>
              </a:rPr>
              <a:t>火山資源。</a:t>
            </a:r>
            <a:endParaRPr lang="en-US" altLang="zh-TW" sz="2400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53060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1418"/>
            <a:ext cx="8229600" cy="769441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伍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建議事項</a:t>
            </a:r>
            <a:endParaRPr lang="zh-TW" altLang="en-US" dirty="0" smtClean="0">
              <a:solidFill>
                <a:schemeClr val="tx1">
                  <a:lumMod val="95000"/>
                  <a:lumOff val="5000"/>
                </a:schemeClr>
              </a:solidFill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36851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>
                <a:latin typeface="+mj-ea"/>
                <a:ea typeface="+mj-ea"/>
              </a:rPr>
              <a:t>1.</a:t>
            </a:r>
            <a:r>
              <a:rPr lang="zh-TW" altLang="en-US" dirty="0">
                <a:latin typeface="+mj-ea"/>
                <a:ea typeface="+mj-ea"/>
              </a:rPr>
              <a:t>本一日遊學方案適合</a:t>
            </a:r>
            <a:r>
              <a:rPr lang="zh-TW" altLang="en-US" dirty="0" smtClean="0">
                <a:latin typeface="+mj-ea"/>
                <a:ea typeface="+mj-ea"/>
              </a:rPr>
              <a:t>五、六年級融入自然、</a:t>
            </a:r>
            <a:endParaRPr lang="en-US" altLang="zh-TW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dirty="0">
                <a:latin typeface="+mj-ea"/>
                <a:ea typeface="+mj-ea"/>
              </a:rPr>
              <a:t> </a:t>
            </a:r>
            <a:r>
              <a:rPr lang="zh-TW" altLang="en-US" dirty="0" smtClean="0">
                <a:latin typeface="+mj-ea"/>
                <a:ea typeface="+mj-ea"/>
              </a:rPr>
              <a:t> 社會、綜合與彈性課程中。</a:t>
            </a:r>
            <a:endParaRPr lang="en-US" altLang="zh-TW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zh-TW" dirty="0" smtClean="0">
                <a:latin typeface="+mj-ea"/>
                <a:ea typeface="+mj-ea"/>
              </a:rPr>
              <a:t>2.</a:t>
            </a:r>
            <a:r>
              <a:rPr lang="zh-TW" altLang="en-US" dirty="0" smtClean="0">
                <a:latin typeface="+mj-ea"/>
                <a:ea typeface="+mj-ea"/>
              </a:rPr>
              <a:t>參訪地點適合</a:t>
            </a:r>
            <a:r>
              <a:rPr lang="en-US" altLang="zh-TW" dirty="0" smtClean="0">
                <a:latin typeface="+mj-ea"/>
                <a:ea typeface="+mj-ea"/>
              </a:rPr>
              <a:t>50</a:t>
            </a:r>
            <a:r>
              <a:rPr lang="zh-TW" altLang="en-US" dirty="0" smtClean="0">
                <a:latin typeface="+mj-ea"/>
                <a:ea typeface="+mj-ea"/>
              </a:rPr>
              <a:t>人以內，陽明山公路建議</a:t>
            </a:r>
            <a:endParaRPr lang="en-US" altLang="zh-TW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dirty="0">
                <a:latin typeface="+mj-ea"/>
                <a:ea typeface="+mj-ea"/>
              </a:rPr>
              <a:t> </a:t>
            </a:r>
            <a:r>
              <a:rPr lang="zh-TW" altLang="en-US" dirty="0" smtClean="0">
                <a:latin typeface="+mj-ea"/>
                <a:ea typeface="+mj-ea"/>
              </a:rPr>
              <a:t> 以</a:t>
            </a:r>
            <a:r>
              <a:rPr lang="en-US" altLang="zh-TW" dirty="0" smtClean="0">
                <a:latin typeface="+mj-ea"/>
                <a:ea typeface="+mj-ea"/>
              </a:rPr>
              <a:t>20</a:t>
            </a:r>
            <a:r>
              <a:rPr lang="zh-TW" altLang="en-US" dirty="0" smtClean="0">
                <a:latin typeface="+mj-ea"/>
                <a:ea typeface="+mj-ea"/>
              </a:rPr>
              <a:t>人座小型巴士前往。</a:t>
            </a:r>
            <a:endParaRPr lang="en-US" altLang="zh-TW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zh-TW" dirty="0">
                <a:latin typeface="+mj-ea"/>
              </a:rPr>
              <a:t>3</a:t>
            </a:r>
            <a:r>
              <a:rPr lang="en-US" altLang="zh-TW" dirty="0" smtClean="0">
                <a:latin typeface="+mj-ea"/>
              </a:rPr>
              <a:t>.</a:t>
            </a:r>
            <a:r>
              <a:rPr lang="zh-TW" altLang="en-US" dirty="0">
                <a:latin typeface="+mj-ea"/>
              </a:rPr>
              <a:t>山區應留意氣候與季節，以免因雨或濃霧</a:t>
            </a:r>
            <a:endParaRPr lang="en-US" altLang="zh-TW" dirty="0">
              <a:latin typeface="+mj-ea"/>
            </a:endParaRPr>
          </a:p>
          <a:p>
            <a:pPr marL="0" indent="0">
              <a:buNone/>
            </a:pPr>
            <a:r>
              <a:rPr lang="zh-TW" altLang="en-US" dirty="0">
                <a:latin typeface="+mj-ea"/>
              </a:rPr>
              <a:t>  影響課程</a:t>
            </a:r>
            <a:r>
              <a:rPr lang="zh-TW" altLang="en-US" dirty="0" smtClean="0">
                <a:latin typeface="+mj-ea"/>
              </a:rPr>
              <a:t>進行，建議春、夏、秋季前往。</a:t>
            </a:r>
            <a:endParaRPr lang="zh-TW" altLang="zh-TW" dirty="0">
              <a:latin typeface="+mj-ea"/>
            </a:endParaRPr>
          </a:p>
          <a:p>
            <a:pPr marL="0" indent="0">
              <a:buNone/>
            </a:pPr>
            <a:endParaRPr lang="zh-TW" altLang="zh-TW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73595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1418"/>
            <a:ext cx="8229600" cy="769441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伍、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建議事項</a:t>
            </a:r>
            <a:endParaRPr lang="zh-TW" altLang="en-US" dirty="0" smtClean="0">
              <a:solidFill>
                <a:schemeClr val="tx1">
                  <a:lumMod val="95000"/>
                  <a:lumOff val="5000"/>
                </a:schemeClr>
              </a:solidFill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36851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>
                <a:latin typeface="+mj-ea"/>
                <a:ea typeface="+mj-ea"/>
              </a:rPr>
              <a:t>4.</a:t>
            </a:r>
            <a:r>
              <a:rPr lang="zh-TW" altLang="zh-TW" dirty="0">
                <a:latin typeface="+mj-ea"/>
                <a:ea typeface="+mj-ea"/>
              </a:rPr>
              <a:t>小油坑測量噴發口水溫與酸鹼值時</a:t>
            </a:r>
            <a:r>
              <a:rPr lang="zh-TW" altLang="zh-TW" dirty="0" smtClean="0">
                <a:latin typeface="+mj-ea"/>
                <a:ea typeface="+mj-ea"/>
              </a:rPr>
              <a:t>，</a:t>
            </a:r>
            <a:r>
              <a:rPr lang="zh-TW" altLang="en-US" dirty="0" smtClean="0">
                <a:latin typeface="+mj-ea"/>
                <a:ea typeface="+mj-ea"/>
              </a:rPr>
              <a:t>應</a:t>
            </a:r>
            <a:r>
              <a:rPr lang="zh-TW" altLang="zh-TW" dirty="0" smtClean="0">
                <a:latin typeface="+mj-ea"/>
                <a:ea typeface="+mj-ea"/>
              </a:rPr>
              <a:t>由</a:t>
            </a:r>
            <a:endParaRPr lang="en-US" altLang="zh-TW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dirty="0">
                <a:latin typeface="+mj-ea"/>
                <a:ea typeface="+mj-ea"/>
              </a:rPr>
              <a:t> </a:t>
            </a:r>
            <a:r>
              <a:rPr lang="zh-TW" altLang="en-US" dirty="0" smtClean="0">
                <a:latin typeface="+mj-ea"/>
                <a:ea typeface="+mj-ea"/>
              </a:rPr>
              <a:t> </a:t>
            </a:r>
            <a:r>
              <a:rPr lang="zh-TW" altLang="zh-TW" dirty="0" smtClean="0">
                <a:latin typeface="+mj-ea"/>
                <a:ea typeface="+mj-ea"/>
              </a:rPr>
              <a:t>師長</a:t>
            </a:r>
            <a:r>
              <a:rPr lang="zh-TW" altLang="zh-TW" dirty="0">
                <a:latin typeface="+mj-ea"/>
                <a:ea typeface="+mj-ea"/>
              </a:rPr>
              <a:t>依序協助測量，以免發生跌落與傷</a:t>
            </a:r>
            <a:r>
              <a:rPr lang="zh-TW" altLang="zh-TW" dirty="0" smtClean="0">
                <a:latin typeface="+mj-ea"/>
                <a:ea typeface="+mj-ea"/>
              </a:rPr>
              <a:t>等</a:t>
            </a:r>
            <a:endParaRPr lang="en-US" altLang="zh-TW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dirty="0">
                <a:latin typeface="+mj-ea"/>
                <a:ea typeface="+mj-ea"/>
              </a:rPr>
              <a:t> </a:t>
            </a:r>
            <a:r>
              <a:rPr lang="zh-TW" altLang="en-US" dirty="0" smtClean="0">
                <a:latin typeface="+mj-ea"/>
                <a:ea typeface="+mj-ea"/>
              </a:rPr>
              <a:t> </a:t>
            </a:r>
            <a:r>
              <a:rPr lang="zh-TW" altLang="zh-TW" dirty="0" smtClean="0">
                <a:latin typeface="+mj-ea"/>
                <a:ea typeface="+mj-ea"/>
              </a:rPr>
              <a:t>意外</a:t>
            </a:r>
            <a:r>
              <a:rPr lang="zh-TW" altLang="zh-TW" dirty="0">
                <a:latin typeface="+mj-ea"/>
                <a:ea typeface="+mj-ea"/>
              </a:rPr>
              <a:t>。</a:t>
            </a:r>
          </a:p>
          <a:p>
            <a:pPr marL="0" indent="0">
              <a:buNone/>
            </a:pPr>
            <a:r>
              <a:rPr lang="en-US" altLang="zh-TW" dirty="0" smtClean="0">
                <a:latin typeface="+mj-ea"/>
                <a:ea typeface="+mj-ea"/>
              </a:rPr>
              <a:t>5.</a:t>
            </a:r>
            <a:r>
              <a:rPr lang="zh-TW" altLang="zh-TW" dirty="0" smtClean="0">
                <a:latin typeface="+mj-ea"/>
                <a:ea typeface="+mj-ea"/>
              </a:rPr>
              <a:t>進行</a:t>
            </a:r>
            <a:r>
              <a:rPr lang="zh-TW" altLang="zh-TW" dirty="0">
                <a:latin typeface="+mj-ea"/>
                <a:ea typeface="+mj-ea"/>
              </a:rPr>
              <a:t>戶外教學</a:t>
            </a:r>
            <a:r>
              <a:rPr lang="zh-TW" altLang="zh-TW" dirty="0" smtClean="0">
                <a:latin typeface="+mj-ea"/>
                <a:ea typeface="+mj-ea"/>
              </a:rPr>
              <a:t>時</a:t>
            </a:r>
            <a:r>
              <a:rPr lang="zh-TW" altLang="en-US" dirty="0" smtClean="0">
                <a:latin typeface="+mj-ea"/>
                <a:ea typeface="+mj-ea"/>
              </a:rPr>
              <a:t>應</a:t>
            </a:r>
            <a:r>
              <a:rPr lang="zh-TW" altLang="zh-TW" dirty="0" smtClean="0">
                <a:latin typeface="+mj-ea"/>
                <a:ea typeface="+mj-ea"/>
              </a:rPr>
              <a:t>先</a:t>
            </a:r>
            <a:r>
              <a:rPr lang="zh-TW" altLang="zh-TW" dirty="0">
                <a:latin typeface="+mj-ea"/>
                <a:ea typeface="+mj-ea"/>
              </a:rPr>
              <a:t>告知學生注意事項</a:t>
            </a:r>
            <a:r>
              <a:rPr lang="zh-TW" altLang="zh-TW" dirty="0" smtClean="0">
                <a:latin typeface="+mj-ea"/>
                <a:ea typeface="+mj-ea"/>
              </a:rPr>
              <a:t>，</a:t>
            </a:r>
            <a:endParaRPr lang="en-US" altLang="zh-TW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dirty="0">
                <a:latin typeface="+mj-ea"/>
                <a:ea typeface="+mj-ea"/>
              </a:rPr>
              <a:t> </a:t>
            </a:r>
            <a:r>
              <a:rPr lang="zh-TW" altLang="en-US" dirty="0" smtClean="0">
                <a:latin typeface="+mj-ea"/>
                <a:ea typeface="+mj-ea"/>
              </a:rPr>
              <a:t> </a:t>
            </a:r>
            <a:r>
              <a:rPr lang="zh-TW" altLang="zh-TW" dirty="0" smtClean="0">
                <a:latin typeface="+mj-ea"/>
                <a:ea typeface="+mj-ea"/>
              </a:rPr>
              <a:t>以免</a:t>
            </a:r>
            <a:r>
              <a:rPr lang="zh-TW" altLang="zh-TW" dirty="0">
                <a:latin typeface="+mj-ea"/>
                <a:ea typeface="+mj-ea"/>
              </a:rPr>
              <a:t>發生危險。</a:t>
            </a:r>
          </a:p>
          <a:p>
            <a:pPr marL="0" indent="0">
              <a:buNone/>
            </a:pPr>
            <a:r>
              <a:rPr lang="en-US" altLang="zh-TW" dirty="0" smtClean="0">
                <a:latin typeface="+mj-ea"/>
                <a:ea typeface="+mj-ea"/>
              </a:rPr>
              <a:t>6.</a:t>
            </a:r>
            <a:r>
              <a:rPr lang="zh-TW" altLang="zh-TW" dirty="0">
                <a:latin typeface="+mj-ea"/>
                <a:ea typeface="+mj-ea"/>
              </a:rPr>
              <a:t>冷水坑泡腳趣時</a:t>
            </a:r>
            <a:r>
              <a:rPr lang="zh-TW" altLang="zh-TW" dirty="0" smtClean="0">
                <a:latin typeface="+mj-ea"/>
                <a:ea typeface="+mj-ea"/>
              </a:rPr>
              <a:t>，</a:t>
            </a:r>
            <a:r>
              <a:rPr lang="zh-TW" altLang="en-US" dirty="0" smtClean="0">
                <a:latin typeface="+mj-ea"/>
                <a:ea typeface="+mj-ea"/>
              </a:rPr>
              <a:t>應</a:t>
            </a:r>
            <a:r>
              <a:rPr lang="zh-TW" altLang="zh-TW" dirty="0" smtClean="0">
                <a:latin typeface="+mj-ea"/>
                <a:ea typeface="+mj-ea"/>
              </a:rPr>
              <a:t>提醒</a:t>
            </a:r>
            <a:r>
              <a:rPr lang="zh-TW" altLang="zh-TW" dirty="0">
                <a:latin typeface="+mj-ea"/>
                <a:ea typeface="+mj-ea"/>
              </a:rPr>
              <a:t>學生攜帶小</a:t>
            </a:r>
            <a:r>
              <a:rPr lang="zh-TW" altLang="zh-TW" dirty="0" smtClean="0">
                <a:latin typeface="+mj-ea"/>
                <a:ea typeface="+mj-ea"/>
              </a:rPr>
              <a:t>毛巾</a:t>
            </a:r>
            <a:endParaRPr lang="en-US" altLang="zh-TW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dirty="0">
                <a:latin typeface="+mj-ea"/>
                <a:ea typeface="+mj-ea"/>
              </a:rPr>
              <a:t> </a:t>
            </a:r>
            <a:r>
              <a:rPr lang="zh-TW" altLang="en-US" dirty="0" smtClean="0">
                <a:latin typeface="+mj-ea"/>
                <a:ea typeface="+mj-ea"/>
              </a:rPr>
              <a:t> </a:t>
            </a:r>
            <a:r>
              <a:rPr lang="zh-TW" altLang="zh-TW" dirty="0" smtClean="0">
                <a:latin typeface="+mj-ea"/>
                <a:ea typeface="+mj-ea"/>
              </a:rPr>
              <a:t>將</a:t>
            </a:r>
            <a:r>
              <a:rPr lang="zh-TW" altLang="zh-TW" dirty="0">
                <a:latin typeface="+mj-ea"/>
                <a:ea typeface="+mj-ea"/>
              </a:rPr>
              <a:t>腳擦乾，以免濕滑發生滑倒意外。</a:t>
            </a:r>
          </a:p>
          <a:p>
            <a:pPr marL="0" indent="0">
              <a:buNone/>
            </a:pPr>
            <a:endParaRPr lang="zh-TW" altLang="zh-TW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44930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1418"/>
            <a:ext cx="8229600" cy="769441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伍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建議事項</a:t>
            </a:r>
            <a:endParaRPr lang="zh-TW" altLang="en-US" dirty="0" smtClean="0">
              <a:solidFill>
                <a:schemeClr val="tx1">
                  <a:lumMod val="95000"/>
                  <a:lumOff val="5000"/>
                </a:schemeClr>
              </a:solidFill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36851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>
                <a:latin typeface="+mj-ea"/>
                <a:ea typeface="+mj-ea"/>
              </a:rPr>
              <a:t>7</a:t>
            </a:r>
            <a:r>
              <a:rPr lang="en-US" altLang="zh-TW" dirty="0" smtClean="0">
                <a:latin typeface="+mj-ea"/>
                <a:ea typeface="+mj-ea"/>
              </a:rPr>
              <a:t>.</a:t>
            </a:r>
            <a:r>
              <a:rPr lang="zh-TW" altLang="zh-TW" dirty="0">
                <a:latin typeface="+mj-ea"/>
                <a:ea typeface="+mj-ea"/>
              </a:rPr>
              <a:t>戶外教學時，帶隊</a:t>
            </a:r>
            <a:r>
              <a:rPr lang="zh-TW" altLang="zh-TW" dirty="0" smtClean="0">
                <a:latin typeface="+mj-ea"/>
                <a:ea typeface="+mj-ea"/>
              </a:rPr>
              <a:t>老師</a:t>
            </a:r>
            <a:r>
              <a:rPr lang="zh-TW" altLang="en-US" dirty="0">
                <a:latin typeface="+mj-ea"/>
                <a:ea typeface="+mj-ea"/>
              </a:rPr>
              <a:t>應</a:t>
            </a:r>
            <a:r>
              <a:rPr lang="zh-TW" altLang="zh-TW" dirty="0" smtClean="0">
                <a:latin typeface="+mj-ea"/>
                <a:ea typeface="+mj-ea"/>
              </a:rPr>
              <a:t>攜帶</a:t>
            </a:r>
            <a:r>
              <a:rPr lang="zh-TW" altLang="zh-TW" dirty="0">
                <a:latin typeface="+mj-ea"/>
                <a:ea typeface="+mj-ea"/>
              </a:rPr>
              <a:t>醫藥箱，</a:t>
            </a:r>
            <a:r>
              <a:rPr lang="zh-TW" altLang="zh-TW" dirty="0" smtClean="0">
                <a:latin typeface="+mj-ea"/>
                <a:ea typeface="+mj-ea"/>
              </a:rPr>
              <a:t>發</a:t>
            </a:r>
            <a:endParaRPr lang="en-US" altLang="zh-TW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zh-TW" dirty="0">
                <a:latin typeface="+mj-ea"/>
                <a:ea typeface="+mj-ea"/>
              </a:rPr>
              <a:t> </a:t>
            </a:r>
            <a:r>
              <a:rPr lang="en-US" altLang="zh-TW" dirty="0" smtClean="0">
                <a:latin typeface="+mj-ea"/>
                <a:ea typeface="+mj-ea"/>
              </a:rPr>
              <a:t> </a:t>
            </a:r>
            <a:r>
              <a:rPr lang="zh-TW" altLang="zh-TW" dirty="0" smtClean="0">
                <a:latin typeface="+mj-ea"/>
                <a:ea typeface="+mj-ea"/>
              </a:rPr>
              <a:t>生意</a:t>
            </a:r>
            <a:r>
              <a:rPr lang="zh-TW" altLang="zh-TW" dirty="0">
                <a:latin typeface="+mj-ea"/>
                <a:ea typeface="+mj-ea"/>
              </a:rPr>
              <a:t>外時可以進行簡易處理。若有</a:t>
            </a:r>
            <a:r>
              <a:rPr lang="zh-TW" altLang="zh-TW" dirty="0" smtClean="0">
                <a:latin typeface="+mj-ea"/>
                <a:ea typeface="+mj-ea"/>
              </a:rPr>
              <a:t>重大意</a:t>
            </a:r>
            <a:endParaRPr lang="en-US" altLang="zh-TW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dirty="0">
                <a:latin typeface="+mj-ea"/>
                <a:ea typeface="+mj-ea"/>
              </a:rPr>
              <a:t> </a:t>
            </a:r>
            <a:r>
              <a:rPr lang="zh-TW" altLang="en-US" dirty="0" smtClean="0">
                <a:latin typeface="+mj-ea"/>
                <a:ea typeface="+mj-ea"/>
              </a:rPr>
              <a:t> </a:t>
            </a:r>
            <a:r>
              <a:rPr lang="zh-TW" altLang="zh-TW" dirty="0" smtClean="0">
                <a:latin typeface="+mj-ea"/>
                <a:ea typeface="+mj-ea"/>
              </a:rPr>
              <a:t>外</a:t>
            </a:r>
            <a:r>
              <a:rPr lang="zh-TW" altLang="zh-TW" dirty="0">
                <a:latin typeface="+mj-ea"/>
                <a:ea typeface="+mj-ea"/>
              </a:rPr>
              <a:t>傷害時</a:t>
            </a:r>
            <a:r>
              <a:rPr lang="zh-TW" altLang="zh-TW" dirty="0" smtClean="0">
                <a:latin typeface="+mj-ea"/>
                <a:ea typeface="+mj-ea"/>
              </a:rPr>
              <a:t>，馬上</a:t>
            </a:r>
            <a:r>
              <a:rPr lang="zh-TW" altLang="zh-TW" dirty="0">
                <a:latin typeface="+mj-ea"/>
                <a:ea typeface="+mj-ea"/>
              </a:rPr>
              <a:t>聯絡當地醫療單位</a:t>
            </a:r>
            <a:r>
              <a:rPr lang="en-US" altLang="zh-TW" dirty="0">
                <a:latin typeface="+mj-ea"/>
                <a:ea typeface="+mj-ea"/>
              </a:rPr>
              <a:t>(</a:t>
            </a:r>
            <a:r>
              <a:rPr lang="zh-TW" altLang="zh-TW" dirty="0">
                <a:latin typeface="+mj-ea"/>
                <a:ea typeface="+mj-ea"/>
              </a:rPr>
              <a:t>榮總</a:t>
            </a:r>
            <a:r>
              <a:rPr lang="zh-TW" altLang="zh-TW" dirty="0" smtClean="0">
                <a:latin typeface="+mj-ea"/>
                <a:ea typeface="+mj-ea"/>
              </a:rPr>
              <a:t>、</a:t>
            </a:r>
            <a:endParaRPr lang="en-US" altLang="zh-TW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dirty="0">
                <a:latin typeface="+mj-ea"/>
                <a:ea typeface="+mj-ea"/>
              </a:rPr>
              <a:t> </a:t>
            </a:r>
            <a:r>
              <a:rPr lang="zh-TW" altLang="en-US" dirty="0" smtClean="0">
                <a:latin typeface="+mj-ea"/>
                <a:ea typeface="+mj-ea"/>
              </a:rPr>
              <a:t> </a:t>
            </a:r>
            <a:r>
              <a:rPr lang="zh-TW" altLang="zh-TW" dirty="0" smtClean="0">
                <a:latin typeface="+mj-ea"/>
                <a:ea typeface="+mj-ea"/>
              </a:rPr>
              <a:t>振興</a:t>
            </a:r>
            <a:r>
              <a:rPr lang="zh-TW" altLang="zh-TW" dirty="0">
                <a:latin typeface="+mj-ea"/>
                <a:ea typeface="+mj-ea"/>
              </a:rPr>
              <a:t>醫院、陽明醫院…等</a:t>
            </a:r>
            <a:r>
              <a:rPr lang="en-US" altLang="zh-TW" dirty="0">
                <a:latin typeface="+mj-ea"/>
                <a:ea typeface="+mj-ea"/>
              </a:rPr>
              <a:t>)</a:t>
            </a:r>
            <a:r>
              <a:rPr lang="zh-TW" altLang="zh-TW" dirty="0" smtClean="0">
                <a:latin typeface="+mj-ea"/>
                <a:ea typeface="+mj-ea"/>
              </a:rPr>
              <a:t>，緊急</a:t>
            </a:r>
            <a:r>
              <a:rPr lang="zh-TW" altLang="zh-TW" dirty="0">
                <a:latin typeface="+mj-ea"/>
                <a:ea typeface="+mj-ea"/>
              </a:rPr>
              <a:t>送醫</a:t>
            </a:r>
            <a:r>
              <a:rPr lang="zh-TW" altLang="zh-TW" dirty="0" smtClean="0">
                <a:latin typeface="+mj-ea"/>
                <a:ea typeface="+mj-ea"/>
              </a:rPr>
              <a:t>。</a:t>
            </a:r>
            <a:endParaRPr lang="en-US" altLang="zh-TW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zh-TW" dirty="0" smtClean="0">
                <a:latin typeface="+mj-ea"/>
                <a:ea typeface="+mj-ea"/>
              </a:rPr>
              <a:t>8.</a:t>
            </a:r>
            <a:r>
              <a:rPr lang="zh-TW" altLang="en-US" dirty="0">
                <a:latin typeface="+mj-ea"/>
                <a:ea typeface="+mj-ea"/>
              </a:rPr>
              <a:t>本</a:t>
            </a:r>
            <a:r>
              <a:rPr lang="zh-TW" altLang="en-US" dirty="0" smtClean="0">
                <a:latin typeface="+mj-ea"/>
                <a:ea typeface="+mj-ea"/>
              </a:rPr>
              <a:t>課程</a:t>
            </a:r>
            <a:r>
              <a:rPr lang="zh-TW" altLang="en-US" dirty="0" smtClean="0">
                <a:latin typeface="+mj-ea"/>
              </a:rPr>
              <a:t>結合當地資源</a:t>
            </a:r>
            <a:r>
              <a:rPr lang="zh-TW" altLang="en-US" dirty="0">
                <a:latin typeface="+mj-ea"/>
              </a:rPr>
              <a:t>如陽明山國家公園</a:t>
            </a:r>
            <a:r>
              <a:rPr lang="zh-TW" altLang="en-US" dirty="0" smtClean="0">
                <a:latin typeface="+mj-ea"/>
              </a:rPr>
              <a:t>、</a:t>
            </a:r>
            <a:endParaRPr lang="en-US" altLang="zh-TW" dirty="0" smtClean="0">
              <a:latin typeface="+mj-ea"/>
            </a:endParaRPr>
          </a:p>
          <a:p>
            <a:pPr marL="0" indent="0">
              <a:buNone/>
            </a:pPr>
            <a:r>
              <a:rPr lang="zh-TW" altLang="en-US" dirty="0">
                <a:latin typeface="+mj-ea"/>
              </a:rPr>
              <a:t> </a:t>
            </a:r>
            <a:r>
              <a:rPr lang="zh-TW" altLang="en-US" dirty="0" smtClean="0">
                <a:latin typeface="+mj-ea"/>
              </a:rPr>
              <a:t> 遊客中心</a:t>
            </a:r>
            <a:r>
              <a:rPr lang="zh-TW" altLang="en-US" dirty="0">
                <a:latin typeface="+mj-ea"/>
              </a:rPr>
              <a:t>、大屯地震觀測站、社區發展</a:t>
            </a:r>
            <a:r>
              <a:rPr lang="zh-TW" altLang="en-US" dirty="0" smtClean="0">
                <a:latin typeface="+mj-ea"/>
              </a:rPr>
              <a:t>協</a:t>
            </a:r>
            <a:endParaRPr lang="en-US" altLang="zh-TW" dirty="0" smtClean="0">
              <a:latin typeface="+mj-ea"/>
            </a:endParaRPr>
          </a:p>
          <a:p>
            <a:pPr marL="0" indent="0">
              <a:buNone/>
            </a:pPr>
            <a:r>
              <a:rPr lang="zh-TW" altLang="en-US" dirty="0">
                <a:latin typeface="+mj-ea"/>
              </a:rPr>
              <a:t> </a:t>
            </a:r>
            <a:r>
              <a:rPr lang="zh-TW" altLang="en-US" dirty="0" smtClean="0">
                <a:latin typeface="+mj-ea"/>
              </a:rPr>
              <a:t> 會</a:t>
            </a:r>
            <a:r>
              <a:rPr lang="en-US" altLang="zh-TW" dirty="0">
                <a:latin typeface="+mj-ea"/>
              </a:rPr>
              <a:t>…</a:t>
            </a:r>
            <a:r>
              <a:rPr lang="zh-TW" altLang="en-US" dirty="0">
                <a:latin typeface="+mj-ea"/>
              </a:rPr>
              <a:t>等</a:t>
            </a:r>
            <a:r>
              <a:rPr lang="zh-TW" altLang="en-US" dirty="0" smtClean="0">
                <a:latin typeface="+mj-ea"/>
              </a:rPr>
              <a:t>。</a:t>
            </a:r>
            <a:endParaRPr lang="zh-TW" altLang="zh-TW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08309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1418"/>
            <a:ext cx="8229600" cy="769441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伍、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建議事項</a:t>
            </a:r>
            <a:endParaRPr lang="zh-TW" altLang="en-US" dirty="0" smtClean="0">
              <a:solidFill>
                <a:schemeClr val="tx1">
                  <a:lumMod val="95000"/>
                  <a:lumOff val="5000"/>
                </a:schemeClr>
              </a:solidFill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36851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>
                <a:latin typeface="+mj-ea"/>
                <a:ea typeface="+mj-ea"/>
              </a:rPr>
              <a:t>9.</a:t>
            </a:r>
            <a:r>
              <a:rPr lang="zh-TW" altLang="en-US" dirty="0" smtClean="0">
                <a:latin typeface="+mj-ea"/>
                <a:ea typeface="+mj-ea"/>
              </a:rPr>
              <a:t>各校可依所需</a:t>
            </a:r>
            <a:r>
              <a:rPr lang="zh-TW" altLang="en-US" dirty="0" smtClean="0">
                <a:latin typeface="+mj-ea"/>
              </a:rPr>
              <a:t>發展</a:t>
            </a:r>
            <a:r>
              <a:rPr lang="zh-TW" altLang="en-US" dirty="0">
                <a:latin typeface="+mj-ea"/>
              </a:rPr>
              <a:t>其他課程方案，如</a:t>
            </a:r>
            <a:r>
              <a:rPr lang="zh-TW" altLang="en-US" dirty="0" smtClean="0">
                <a:latin typeface="+mj-ea"/>
              </a:rPr>
              <a:t>冷水</a:t>
            </a:r>
            <a:endParaRPr lang="en-US" altLang="zh-TW" dirty="0" smtClean="0">
              <a:latin typeface="+mj-ea"/>
            </a:endParaRPr>
          </a:p>
          <a:p>
            <a:pPr marL="0" indent="0">
              <a:buNone/>
            </a:pPr>
            <a:r>
              <a:rPr lang="zh-TW" altLang="en-US" dirty="0">
                <a:latin typeface="+mj-ea"/>
              </a:rPr>
              <a:t> </a:t>
            </a:r>
            <a:r>
              <a:rPr lang="zh-TW" altLang="en-US" dirty="0" smtClean="0">
                <a:latin typeface="+mj-ea"/>
              </a:rPr>
              <a:t> 坑</a:t>
            </a:r>
            <a:r>
              <a:rPr lang="zh-TW" altLang="en-US" dirty="0">
                <a:latin typeface="+mj-ea"/>
              </a:rPr>
              <a:t>的牛奶湖</a:t>
            </a:r>
            <a:r>
              <a:rPr lang="zh-TW" altLang="en-US" dirty="0" smtClean="0">
                <a:latin typeface="+mj-ea"/>
              </a:rPr>
              <a:t>、絹絲</a:t>
            </a:r>
            <a:r>
              <a:rPr lang="zh-TW" altLang="en-US" dirty="0">
                <a:latin typeface="+mj-ea"/>
              </a:rPr>
              <a:t>瀑布、菁山吊橋、二</a:t>
            </a:r>
            <a:r>
              <a:rPr lang="zh-TW" altLang="en-US" dirty="0" smtClean="0">
                <a:latin typeface="+mj-ea"/>
              </a:rPr>
              <a:t>子</a:t>
            </a:r>
            <a:endParaRPr lang="en-US" altLang="zh-TW" dirty="0" smtClean="0">
              <a:latin typeface="+mj-ea"/>
            </a:endParaRPr>
          </a:p>
          <a:p>
            <a:pPr marL="0" indent="0">
              <a:buNone/>
            </a:pPr>
            <a:r>
              <a:rPr lang="zh-TW" altLang="en-US" dirty="0">
                <a:latin typeface="+mj-ea"/>
              </a:rPr>
              <a:t> </a:t>
            </a:r>
            <a:r>
              <a:rPr lang="zh-TW" altLang="en-US" dirty="0" smtClean="0">
                <a:latin typeface="+mj-ea"/>
              </a:rPr>
              <a:t> 坪</a:t>
            </a:r>
            <a:r>
              <a:rPr lang="zh-TW" altLang="en-US" dirty="0">
                <a:latin typeface="+mj-ea"/>
              </a:rPr>
              <a:t>、大屯</a:t>
            </a:r>
            <a:r>
              <a:rPr lang="zh-TW" altLang="en-US" dirty="0" smtClean="0">
                <a:latin typeface="+mj-ea"/>
              </a:rPr>
              <a:t>自然公園</a:t>
            </a:r>
            <a:r>
              <a:rPr lang="en-US" altLang="zh-TW" dirty="0">
                <a:latin typeface="+mj-ea"/>
              </a:rPr>
              <a:t>…</a:t>
            </a:r>
            <a:r>
              <a:rPr lang="zh-TW" altLang="en-US" dirty="0">
                <a:latin typeface="+mj-ea"/>
              </a:rPr>
              <a:t>等。</a:t>
            </a:r>
            <a:endParaRPr lang="en-US" altLang="zh-TW" dirty="0">
              <a:latin typeface="+mj-ea"/>
            </a:endParaRPr>
          </a:p>
          <a:p>
            <a:pPr marL="0" indent="0">
              <a:buNone/>
            </a:pPr>
            <a:r>
              <a:rPr lang="en-US" altLang="zh-TW" dirty="0" smtClean="0">
                <a:latin typeface="+mj-ea"/>
              </a:rPr>
              <a:t>10.</a:t>
            </a:r>
            <a:r>
              <a:rPr lang="zh-TW" altLang="en-US" dirty="0" smtClean="0">
                <a:latin typeface="+mj-ea"/>
              </a:rPr>
              <a:t>可配合</a:t>
            </a:r>
            <a:r>
              <a:rPr lang="zh-TW" altLang="en-US" dirty="0">
                <a:latin typeface="+mj-ea"/>
              </a:rPr>
              <a:t>陽明山</a:t>
            </a:r>
            <a:r>
              <a:rPr lang="zh-TW" altLang="en-US" dirty="0" smtClean="0">
                <a:latin typeface="+mj-ea"/>
              </a:rPr>
              <a:t>花季</a:t>
            </a:r>
            <a:r>
              <a:rPr lang="en-US" altLang="zh-TW" dirty="0" smtClean="0">
                <a:latin typeface="+mj-ea"/>
              </a:rPr>
              <a:t>(2</a:t>
            </a:r>
            <a:r>
              <a:rPr lang="zh-TW" altLang="en-US" dirty="0" smtClean="0">
                <a:latin typeface="+mj-ea"/>
              </a:rPr>
              <a:t>月到</a:t>
            </a:r>
            <a:r>
              <a:rPr lang="en-US" altLang="zh-TW" dirty="0" smtClean="0">
                <a:latin typeface="+mj-ea"/>
              </a:rPr>
              <a:t>3</a:t>
            </a:r>
            <a:r>
              <a:rPr lang="zh-TW" altLang="en-US" dirty="0" smtClean="0">
                <a:latin typeface="+mj-ea"/>
              </a:rPr>
              <a:t>月</a:t>
            </a:r>
            <a:r>
              <a:rPr lang="en-US" altLang="zh-TW" dirty="0" smtClean="0">
                <a:latin typeface="+mj-ea"/>
              </a:rPr>
              <a:t>)</a:t>
            </a:r>
            <a:r>
              <a:rPr lang="zh-TW" altLang="en-US" dirty="0" smtClean="0">
                <a:latin typeface="+mj-ea"/>
              </a:rPr>
              <a:t>、</a:t>
            </a:r>
            <a:r>
              <a:rPr lang="zh-TW" altLang="en-US" dirty="0">
                <a:latin typeface="+mj-ea"/>
              </a:rPr>
              <a:t>海芋</a:t>
            </a:r>
            <a:r>
              <a:rPr lang="zh-TW" altLang="en-US" dirty="0" smtClean="0">
                <a:latin typeface="+mj-ea"/>
              </a:rPr>
              <a:t>季</a:t>
            </a:r>
            <a:r>
              <a:rPr lang="en-US" altLang="zh-TW" dirty="0" smtClean="0">
                <a:latin typeface="+mj-ea"/>
              </a:rPr>
              <a:t>(3</a:t>
            </a:r>
          </a:p>
          <a:p>
            <a:pPr marL="0" indent="0">
              <a:buNone/>
            </a:pPr>
            <a:r>
              <a:rPr lang="zh-TW" altLang="en-US" dirty="0">
                <a:latin typeface="+mj-ea"/>
              </a:rPr>
              <a:t> </a:t>
            </a:r>
            <a:r>
              <a:rPr lang="zh-TW" altLang="en-US" dirty="0" smtClean="0">
                <a:latin typeface="+mj-ea"/>
              </a:rPr>
              <a:t> 月到</a:t>
            </a:r>
            <a:r>
              <a:rPr lang="en-US" altLang="zh-TW" dirty="0" smtClean="0">
                <a:latin typeface="+mj-ea"/>
              </a:rPr>
              <a:t>4</a:t>
            </a:r>
            <a:r>
              <a:rPr lang="zh-TW" altLang="en-US" dirty="0" smtClean="0">
                <a:latin typeface="+mj-ea"/>
              </a:rPr>
              <a:t>月</a:t>
            </a:r>
            <a:r>
              <a:rPr lang="en-US" altLang="zh-TW" dirty="0" smtClean="0">
                <a:latin typeface="+mj-ea"/>
              </a:rPr>
              <a:t>)</a:t>
            </a:r>
            <a:r>
              <a:rPr lang="zh-TW" altLang="en-US" dirty="0" smtClean="0">
                <a:latin typeface="+mj-ea"/>
              </a:rPr>
              <a:t>、</a:t>
            </a:r>
            <a:r>
              <a:rPr lang="zh-TW" altLang="en-US" dirty="0">
                <a:latin typeface="+mj-ea"/>
              </a:rPr>
              <a:t>蝴蝶</a:t>
            </a:r>
            <a:r>
              <a:rPr lang="zh-TW" altLang="en-US" dirty="0" smtClean="0">
                <a:latin typeface="+mj-ea"/>
              </a:rPr>
              <a:t>季</a:t>
            </a:r>
            <a:r>
              <a:rPr lang="en-US" altLang="zh-TW" dirty="0" smtClean="0">
                <a:latin typeface="+mj-ea"/>
              </a:rPr>
              <a:t>(5</a:t>
            </a:r>
            <a:r>
              <a:rPr lang="zh-TW" altLang="en-US" dirty="0" smtClean="0">
                <a:latin typeface="+mj-ea"/>
              </a:rPr>
              <a:t>月到</a:t>
            </a:r>
            <a:r>
              <a:rPr lang="en-US" altLang="zh-TW" dirty="0" smtClean="0">
                <a:latin typeface="+mj-ea"/>
              </a:rPr>
              <a:t>6</a:t>
            </a:r>
            <a:r>
              <a:rPr lang="zh-TW" altLang="en-US" dirty="0" smtClean="0">
                <a:latin typeface="+mj-ea"/>
              </a:rPr>
              <a:t>月</a:t>
            </a:r>
            <a:r>
              <a:rPr lang="en-US" altLang="zh-TW" dirty="0">
                <a:latin typeface="+mj-ea"/>
              </a:rPr>
              <a:t>) </a:t>
            </a:r>
            <a:r>
              <a:rPr lang="zh-TW" altLang="en-US" dirty="0" smtClean="0">
                <a:latin typeface="+mj-ea"/>
              </a:rPr>
              <a:t>、繡球花季</a:t>
            </a:r>
            <a:endParaRPr lang="en-US" altLang="zh-TW" dirty="0" smtClean="0">
              <a:latin typeface="+mj-ea"/>
            </a:endParaRPr>
          </a:p>
          <a:p>
            <a:pPr marL="0" indent="0">
              <a:buNone/>
            </a:pPr>
            <a:r>
              <a:rPr lang="en-US" altLang="zh-TW" dirty="0">
                <a:latin typeface="+mj-ea"/>
              </a:rPr>
              <a:t> </a:t>
            </a:r>
            <a:r>
              <a:rPr lang="en-US" altLang="zh-TW" dirty="0" smtClean="0">
                <a:latin typeface="+mj-ea"/>
              </a:rPr>
              <a:t> (5</a:t>
            </a:r>
            <a:r>
              <a:rPr lang="zh-TW" altLang="en-US" dirty="0" smtClean="0">
                <a:latin typeface="+mj-ea"/>
              </a:rPr>
              <a:t>月到</a:t>
            </a:r>
            <a:r>
              <a:rPr lang="en-US" altLang="zh-TW" dirty="0" smtClean="0">
                <a:latin typeface="+mj-ea"/>
              </a:rPr>
              <a:t>7</a:t>
            </a:r>
            <a:r>
              <a:rPr lang="zh-TW" altLang="en-US" dirty="0" smtClean="0">
                <a:latin typeface="+mj-ea"/>
              </a:rPr>
              <a:t>月</a:t>
            </a:r>
            <a:r>
              <a:rPr lang="en-US" altLang="zh-TW" dirty="0" smtClean="0">
                <a:latin typeface="+mj-ea"/>
              </a:rPr>
              <a:t>)</a:t>
            </a:r>
            <a:r>
              <a:rPr lang="zh-TW" altLang="en-US" dirty="0" smtClean="0">
                <a:latin typeface="+mj-ea"/>
              </a:rPr>
              <a:t>等特色活動，進行產業或人文</a:t>
            </a:r>
            <a:endParaRPr lang="en-US" altLang="zh-TW" dirty="0" smtClean="0">
              <a:latin typeface="+mj-ea"/>
            </a:endParaRPr>
          </a:p>
          <a:p>
            <a:pPr marL="0" indent="0">
              <a:buNone/>
            </a:pPr>
            <a:r>
              <a:rPr lang="en-US" altLang="zh-TW" dirty="0">
                <a:latin typeface="+mj-ea"/>
              </a:rPr>
              <a:t> </a:t>
            </a:r>
            <a:r>
              <a:rPr lang="en-US" altLang="zh-TW" dirty="0" smtClean="0">
                <a:latin typeface="+mj-ea"/>
              </a:rPr>
              <a:t> </a:t>
            </a:r>
            <a:r>
              <a:rPr lang="zh-TW" altLang="en-US" dirty="0" smtClean="0">
                <a:latin typeface="+mj-ea"/>
              </a:rPr>
              <a:t>相關課程。</a:t>
            </a:r>
            <a:endParaRPr lang="en-US" altLang="zh-TW" dirty="0" smtClean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26374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標題 1"/>
          <p:cNvSpPr>
            <a:spLocks noGrp="1"/>
          </p:cNvSpPr>
          <p:nvPr>
            <p:ph type="ctrTitle"/>
          </p:nvPr>
        </p:nvSpPr>
        <p:spPr>
          <a:xfrm>
            <a:off x="683568" y="2276872"/>
            <a:ext cx="7772400" cy="1470025"/>
          </a:xfrm>
        </p:spPr>
        <p:txBody>
          <a:bodyPr/>
          <a:lstStyle/>
          <a:p>
            <a:pPr eaLnBrk="1" hangingPunct="1"/>
            <a:r>
              <a:rPr lang="zh-TW" altLang="en-US" b="1" dirty="0" smtClean="0"/>
              <a:t>感謝聆聽   敬請指教</a:t>
            </a:r>
          </a:p>
        </p:txBody>
      </p:sp>
    </p:spTree>
    <p:extLst>
      <p:ext uri="{BB962C8B-B14F-4D97-AF65-F5344CB8AC3E}">
        <p14:creationId xmlns:p14="http://schemas.microsoft.com/office/powerpoint/2010/main" val="299469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95736" y="188640"/>
            <a:ext cx="6619917" cy="1143000"/>
          </a:xfrm>
        </p:spPr>
        <p:txBody>
          <a:bodyPr/>
          <a:lstStyle/>
          <a:p>
            <a:pPr algn="l"/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壹、你知道嗎？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4525963"/>
          </a:xfrm>
        </p:spPr>
        <p:txBody>
          <a:bodyPr/>
          <a:lstStyle/>
          <a:p>
            <a:r>
              <a:rPr lang="zh-TW" altLang="en-US" dirty="0" smtClean="0"/>
              <a:t>你</a:t>
            </a:r>
            <a:r>
              <a:rPr lang="zh-TW" altLang="en-US" dirty="0" smtClean="0"/>
              <a:t>知道陽明山在大屯火山群</a:t>
            </a:r>
            <a:r>
              <a:rPr lang="zh-TW" altLang="en-US" dirty="0" smtClean="0"/>
              <a:t>中嗎？</a:t>
            </a:r>
            <a:endParaRPr lang="en-US" altLang="zh-TW" dirty="0" smtClean="0"/>
          </a:p>
          <a:p>
            <a:r>
              <a:rPr lang="zh-TW" altLang="en-US" dirty="0" smtClean="0"/>
              <a:t>你知道大屯火山群還</a:t>
            </a:r>
            <a:r>
              <a:rPr lang="zh-TW" altLang="en-US" dirty="0" smtClean="0"/>
              <a:t>會噴發嗎？</a:t>
            </a:r>
            <a:endParaRPr lang="en-US" altLang="zh-TW" dirty="0" smtClean="0"/>
          </a:p>
          <a:p>
            <a:r>
              <a:rPr lang="zh-TW" altLang="en-US" dirty="0" smtClean="0"/>
              <a:t>你知道火山</a:t>
            </a:r>
            <a:r>
              <a:rPr lang="zh-TW" altLang="en-US" dirty="0" smtClean="0"/>
              <a:t>噴發會有什麼</a:t>
            </a:r>
            <a:r>
              <a:rPr lang="zh-TW" altLang="en-US" dirty="0" smtClean="0"/>
              <a:t>徵兆嗎？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zh-TW" altLang="en-US" b="1" dirty="0" smtClean="0">
                <a:solidFill>
                  <a:schemeClr val="tx2"/>
                </a:solidFill>
              </a:rPr>
              <a:t>◎就</a:t>
            </a:r>
            <a:r>
              <a:rPr lang="zh-TW" altLang="en-US" b="1" dirty="0">
                <a:solidFill>
                  <a:schemeClr val="tx2"/>
                </a:solidFill>
              </a:rPr>
              <a:t>讓我們</a:t>
            </a:r>
            <a:r>
              <a:rPr lang="zh-TW" altLang="en-US" b="1" dirty="0" smtClean="0">
                <a:solidFill>
                  <a:schemeClr val="tx2"/>
                </a:solidFill>
              </a:rPr>
              <a:t>一起去</a:t>
            </a:r>
            <a:r>
              <a:rPr lang="zh-TW" altLang="en-US" b="1" dirty="0">
                <a:solidFill>
                  <a:schemeClr val="tx2"/>
                </a:solidFill>
              </a:rPr>
              <a:t>一探究竟</a:t>
            </a:r>
            <a:r>
              <a:rPr lang="zh-TW" altLang="en-US" b="1" dirty="0" smtClean="0">
                <a:solidFill>
                  <a:schemeClr val="tx2"/>
                </a:solidFill>
              </a:rPr>
              <a:t>吧！</a:t>
            </a:r>
            <a:endParaRPr lang="zh-TW" alt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61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8229600" cy="769441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貳、流程與路線</a:t>
            </a:r>
            <a:endParaRPr lang="zh-TW" altLang="en-US" dirty="0" smtClean="0">
              <a:solidFill>
                <a:schemeClr val="tx1">
                  <a:lumMod val="95000"/>
                  <a:lumOff val="5000"/>
                </a:schemeClr>
              </a:solidFill>
              <a:ea typeface="標楷體" pitchFamily="65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675841"/>
              </p:ext>
            </p:extLst>
          </p:nvPr>
        </p:nvGraphicFramePr>
        <p:xfrm>
          <a:off x="539552" y="1368512"/>
          <a:ext cx="8352928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3548"/>
                <a:gridCol w="6419380"/>
              </a:tblGrid>
              <a:tr h="355064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+mj-ea"/>
                          <a:ea typeface="+mj-ea"/>
                        </a:rPr>
                        <a:t>時間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+mj-ea"/>
                          <a:ea typeface="+mj-ea"/>
                        </a:rPr>
                        <a:t>活動內容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8:00-9:20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+mj-ea"/>
                          <a:ea typeface="+mj-ea"/>
                        </a:rPr>
                        <a:t>出發到陽明山國家公園遊客中心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9:30-10:30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+mj-ea"/>
                          <a:ea typeface="+mj-ea"/>
                        </a:rPr>
                        <a:t>進行「大屯火山故事」課程：觀賞影片與遊客中心探索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10:30-10:50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+mj-ea"/>
                          <a:ea typeface="+mj-ea"/>
                        </a:rPr>
                        <a:t>前往小油坑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10:50-12:00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+mj-ea"/>
                          <a:ea typeface="+mj-ea"/>
                        </a:rPr>
                        <a:t>進行「小油坑真有趣」課程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12:00-12:40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+mj-ea"/>
                          <a:ea typeface="+mj-ea"/>
                        </a:rPr>
                        <a:t>小油坑販賣部外午餐</a:t>
                      </a:r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altLang="en-US" sz="2000" dirty="0" smtClean="0">
                          <a:latin typeface="+mj-ea"/>
                          <a:ea typeface="+mj-ea"/>
                        </a:rPr>
                        <a:t>可自備午餐</a:t>
                      </a:r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)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12:40-13:00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+mj-ea"/>
                          <a:ea typeface="+mj-ea"/>
                        </a:rPr>
                        <a:t>前往冷水坑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13:00-13:40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+mj-ea"/>
                          <a:ea typeface="+mj-ea"/>
                        </a:rPr>
                        <a:t>進行「冷水坑泡腳趣」課程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13:40-14:00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+mj-ea"/>
                          <a:ea typeface="+mj-ea"/>
                        </a:rPr>
                        <a:t>前往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大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屯火山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觀測站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(TVO)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14:00-14:40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+mj-ea"/>
                          <a:ea typeface="+mj-ea"/>
                        </a:rPr>
                        <a:t>進行「火山觀測」課程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+mj-ea"/>
                          <a:ea typeface="+mj-ea"/>
                        </a:rPr>
                        <a:t>14:40-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+mj-ea"/>
                          <a:ea typeface="+mj-ea"/>
                        </a:rPr>
                        <a:t>返校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850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2"/>
          <a:stretch/>
        </p:blipFill>
        <p:spPr>
          <a:xfrm>
            <a:off x="2267744" y="1052736"/>
            <a:ext cx="3888432" cy="4823957"/>
          </a:xfrm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769441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貳、流程與路線</a:t>
            </a:r>
            <a:endParaRPr lang="zh-TW" altLang="en-US" dirty="0" smtClean="0">
              <a:solidFill>
                <a:schemeClr val="tx1">
                  <a:lumMod val="95000"/>
                  <a:lumOff val="5000"/>
                </a:schemeClr>
              </a:solidFill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740571" y="1969095"/>
            <a:ext cx="129614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400" dirty="0" smtClean="0"/>
              <a:t>臺北市北投區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9125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95273" y="332656"/>
            <a:ext cx="8229600" cy="769441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貳、流程與路線</a:t>
            </a:r>
            <a:endParaRPr lang="zh-TW" altLang="en-US" dirty="0" smtClean="0">
              <a:solidFill>
                <a:schemeClr val="tx1">
                  <a:lumMod val="95000"/>
                  <a:lumOff val="5000"/>
                </a:schemeClr>
              </a:solidFill>
              <a:ea typeface="標楷體" pitchFamily="65" charset="-120"/>
            </a:endParaRPr>
          </a:p>
        </p:txBody>
      </p:sp>
      <p:pic>
        <p:nvPicPr>
          <p:cNvPr id="2050" name="Picture 2" descr="K:\臺北一日遊學\map_route_s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58"/>
          <a:stretch/>
        </p:blipFill>
        <p:spPr bwMode="auto">
          <a:xfrm>
            <a:off x="2051720" y="1124744"/>
            <a:ext cx="4896544" cy="480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653511" y="2991150"/>
            <a:ext cx="4411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ea"/>
                <a:ea typeface="+mj-ea"/>
              </a:rPr>
              <a:t>1</a:t>
            </a:r>
            <a:endParaRPr lang="zh-TW" altLang="en-US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270321" y="1876208"/>
            <a:ext cx="4411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ea"/>
                <a:ea typeface="+mj-ea"/>
              </a:rPr>
              <a:t>2</a:t>
            </a:r>
            <a:endParaRPr lang="zh-TW" altLang="en-US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537760" y="2481293"/>
            <a:ext cx="4411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ea"/>
                <a:ea typeface="+mj-ea"/>
              </a:rPr>
              <a:t>3</a:t>
            </a:r>
            <a:endParaRPr lang="zh-TW" altLang="en-US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932040" y="3304113"/>
            <a:ext cx="45397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ea"/>
                <a:ea typeface="+mj-ea"/>
              </a:rPr>
              <a:t>4</a:t>
            </a:r>
            <a:endParaRPr lang="zh-TW" altLang="en-US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61121" y="3189179"/>
            <a:ext cx="1097904" cy="3118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4660429" y="2074236"/>
            <a:ext cx="548952" cy="3118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5978906" y="2681434"/>
            <a:ext cx="465302" cy="3118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5301106" y="3497493"/>
            <a:ext cx="457227" cy="3118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665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1418"/>
            <a:ext cx="8229600" cy="769441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參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、課程架構</a:t>
            </a:r>
            <a:endParaRPr lang="zh-TW" altLang="en-US" dirty="0" smtClean="0">
              <a:solidFill>
                <a:schemeClr val="tx1">
                  <a:lumMod val="95000"/>
                  <a:lumOff val="5000"/>
                </a:schemeClr>
              </a:solidFill>
              <a:ea typeface="標楷體" pitchFamily="65" charset="-120"/>
            </a:endParaRPr>
          </a:p>
        </p:txBody>
      </p:sp>
      <p:grpSp>
        <p:nvGrpSpPr>
          <p:cNvPr id="5" name="群組 4"/>
          <p:cNvGrpSpPr>
            <a:grpSpLocks/>
          </p:cNvGrpSpPr>
          <p:nvPr/>
        </p:nvGrpSpPr>
        <p:grpSpPr bwMode="auto">
          <a:xfrm>
            <a:off x="835493" y="1370583"/>
            <a:ext cx="8208912" cy="3777816"/>
            <a:chOff x="1341" y="5943"/>
            <a:chExt cx="8731" cy="1641"/>
          </a:xfrm>
        </p:grpSpPr>
        <p:sp>
          <p:nvSpPr>
            <p:cNvPr id="6" name="AutoShape 3"/>
            <p:cNvSpPr>
              <a:spLocks noChangeArrowheads="1"/>
            </p:cNvSpPr>
            <p:nvPr/>
          </p:nvSpPr>
          <p:spPr bwMode="auto">
            <a:xfrm>
              <a:off x="3247" y="5943"/>
              <a:ext cx="4902" cy="28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altLang="zh-TW" sz="3000" b="1" kern="100" dirty="0" smtClean="0">
                  <a:latin typeface="Times New Roman"/>
                  <a:ea typeface="標楷體"/>
                </a:rPr>
                <a:t>大屯火山探究</a:t>
              </a:r>
              <a:endParaRPr lang="zh-TW" sz="3000" b="1" kern="100" dirty="0">
                <a:effectLst/>
                <a:latin typeface="Times New Roman"/>
                <a:ea typeface="新細明體"/>
              </a:endParaRPr>
            </a:p>
          </p:txBody>
        </p:sp>
        <p:sp>
          <p:nvSpPr>
            <p:cNvPr id="7" name="AutoShape 4"/>
            <p:cNvSpPr>
              <a:spLocks noChangeArrowheads="1"/>
            </p:cNvSpPr>
            <p:nvPr/>
          </p:nvSpPr>
          <p:spPr bwMode="auto">
            <a:xfrm>
              <a:off x="1341" y="7015"/>
              <a:ext cx="2063" cy="56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r>
                <a:rPr lang="zh-TW" altLang="zh-TW" sz="2400" b="1" kern="100" dirty="0" smtClean="0">
                  <a:latin typeface="+mj-ea"/>
                  <a:ea typeface="+mj-ea"/>
                </a:rPr>
                <a:t>大屯火山的故事</a:t>
              </a:r>
              <a:endParaRPr lang="en-US" altLang="zh-TW" sz="2400" b="1" kern="100" dirty="0" smtClean="0">
                <a:latin typeface="+mj-ea"/>
                <a:ea typeface="+mj-ea"/>
              </a:endParaRPr>
            </a:p>
            <a:p>
              <a:pPr>
                <a:spcAft>
                  <a:spcPts val="0"/>
                </a:spcAft>
              </a:pPr>
              <a:r>
                <a:rPr lang="en-US" altLang="zh-TW" sz="2400" b="1" kern="100" dirty="0" smtClean="0">
                  <a:solidFill>
                    <a:srgbClr val="FF0000"/>
                  </a:solidFill>
                  <a:effectLst/>
                  <a:latin typeface="+mj-ea"/>
                  <a:ea typeface="+mj-ea"/>
                </a:rPr>
                <a:t>(</a:t>
              </a:r>
              <a:r>
                <a:rPr lang="zh-TW" altLang="en-US" sz="2400" b="1" kern="100" dirty="0" smtClean="0">
                  <a:solidFill>
                    <a:srgbClr val="FF0000"/>
                  </a:solidFill>
                  <a:effectLst/>
                  <a:latin typeface="+mj-ea"/>
                  <a:ea typeface="+mj-ea"/>
                </a:rPr>
                <a:t>遊客中心</a:t>
              </a:r>
              <a:r>
                <a:rPr lang="en-US" altLang="zh-TW" sz="2400" b="1" kern="100" dirty="0" smtClean="0">
                  <a:solidFill>
                    <a:srgbClr val="FF0000"/>
                  </a:solidFill>
                  <a:effectLst/>
                  <a:latin typeface="+mj-ea"/>
                  <a:ea typeface="+mj-ea"/>
                </a:rPr>
                <a:t>)</a:t>
              </a:r>
              <a:r>
                <a:rPr lang="en-US" sz="2400" kern="100" dirty="0">
                  <a:effectLst/>
                  <a:latin typeface="+mj-ea"/>
                  <a:ea typeface="+mj-ea"/>
                </a:rPr>
                <a:t> </a:t>
              </a:r>
              <a:endParaRPr lang="zh-TW" sz="2400" kern="100" dirty="0">
                <a:effectLst/>
                <a:latin typeface="+mj-ea"/>
                <a:ea typeface="+mj-ea"/>
              </a:endParaRPr>
            </a:p>
          </p:txBody>
        </p:sp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3561" y="7015"/>
              <a:ext cx="2063" cy="56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sz="2400" b="1" kern="100" dirty="0">
                  <a:effectLst/>
                  <a:latin typeface="+mj-ea"/>
                  <a:ea typeface="+mj-ea"/>
                </a:rPr>
                <a:t>小油</a:t>
              </a:r>
              <a:r>
                <a:rPr lang="zh-TW" sz="2400" b="1" kern="100" dirty="0" smtClean="0">
                  <a:effectLst/>
                  <a:latin typeface="+mj-ea"/>
                  <a:ea typeface="+mj-ea"/>
                </a:rPr>
                <a:t>坑</a:t>
              </a:r>
              <a:endParaRPr lang="en-US" altLang="zh-TW" sz="2400" b="1" kern="100" dirty="0" smtClean="0">
                <a:effectLst/>
                <a:latin typeface="+mj-ea"/>
                <a:ea typeface="+mj-ea"/>
              </a:endParaRPr>
            </a:p>
            <a:p>
              <a:pPr algn="ctr">
                <a:spcAft>
                  <a:spcPts val="0"/>
                </a:spcAft>
              </a:pPr>
              <a:r>
                <a:rPr lang="zh-TW" sz="2400" b="1" kern="100" dirty="0" smtClean="0">
                  <a:effectLst/>
                  <a:latin typeface="+mj-ea"/>
                  <a:ea typeface="+mj-ea"/>
                </a:rPr>
                <a:t>真有趣</a:t>
              </a:r>
              <a:endParaRPr lang="en-US" altLang="zh-TW" sz="2400" b="1" kern="100" dirty="0" smtClean="0">
                <a:effectLst/>
                <a:latin typeface="+mj-ea"/>
                <a:ea typeface="+mj-ea"/>
              </a:endParaRPr>
            </a:p>
            <a:p>
              <a:pPr algn="ctr">
                <a:spcAft>
                  <a:spcPts val="0"/>
                </a:spcAft>
              </a:pPr>
              <a:r>
                <a:rPr lang="en-US" altLang="zh-TW" sz="2400" b="1" kern="100" dirty="0" smtClean="0">
                  <a:solidFill>
                    <a:srgbClr val="FF0000"/>
                  </a:solidFill>
                  <a:latin typeface="+mj-ea"/>
                  <a:ea typeface="+mj-ea"/>
                </a:rPr>
                <a:t>(</a:t>
              </a:r>
              <a:r>
                <a:rPr lang="zh-TW" altLang="en-US" sz="2400" b="1" kern="100" dirty="0" smtClean="0">
                  <a:solidFill>
                    <a:srgbClr val="FF0000"/>
                  </a:solidFill>
                  <a:latin typeface="+mj-ea"/>
                  <a:ea typeface="+mj-ea"/>
                </a:rPr>
                <a:t>小油坑</a:t>
              </a:r>
              <a:r>
                <a:rPr lang="en-US" altLang="zh-TW" sz="2400" b="1" kern="100" dirty="0" smtClean="0">
                  <a:solidFill>
                    <a:srgbClr val="FF0000"/>
                  </a:solidFill>
                  <a:latin typeface="+mj-ea"/>
                  <a:ea typeface="+mj-ea"/>
                </a:rPr>
                <a:t>)</a:t>
              </a:r>
              <a:endParaRPr lang="zh-TW" sz="2400" b="1" kern="100" dirty="0">
                <a:solidFill>
                  <a:srgbClr val="FF0000"/>
                </a:solidFill>
                <a:effectLst/>
                <a:latin typeface="+mj-ea"/>
                <a:ea typeface="+mj-ea"/>
              </a:endParaRPr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5780" y="7015"/>
              <a:ext cx="2063" cy="56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r>
                <a:rPr lang="zh-TW" altLang="zh-TW" sz="2400" b="1" kern="100" dirty="0" smtClean="0">
                  <a:latin typeface="Times New Roman"/>
                  <a:ea typeface="標楷體"/>
                </a:rPr>
                <a:t>冷水坑</a:t>
              </a:r>
              <a:endParaRPr lang="en-US" altLang="zh-TW" sz="2400" b="1" kern="100" dirty="0" smtClean="0">
                <a:latin typeface="Times New Roman"/>
                <a:ea typeface="標楷體"/>
              </a:endParaRPr>
            </a:p>
            <a:p>
              <a:pPr algn="ctr"/>
              <a:r>
                <a:rPr lang="zh-TW" altLang="zh-TW" sz="2400" b="1" kern="100" dirty="0" smtClean="0">
                  <a:latin typeface="Times New Roman"/>
                  <a:ea typeface="標楷體"/>
                </a:rPr>
                <a:t>泡腳趣</a:t>
              </a:r>
              <a:endParaRPr lang="en-US" altLang="zh-TW" sz="2400" b="1" kern="100" dirty="0" smtClean="0">
                <a:latin typeface="Times New Roman"/>
                <a:ea typeface="標楷體"/>
              </a:endParaRPr>
            </a:p>
            <a:p>
              <a:pPr algn="ctr"/>
              <a:r>
                <a:rPr lang="en-US" altLang="zh-TW" sz="2400" b="1" kern="100" dirty="0" smtClean="0">
                  <a:solidFill>
                    <a:srgbClr val="FF0000"/>
                  </a:solidFill>
                  <a:latin typeface="Times New Roman"/>
                  <a:ea typeface="標楷體"/>
                </a:rPr>
                <a:t>(</a:t>
              </a:r>
              <a:r>
                <a:rPr lang="zh-TW" altLang="en-US" sz="2400" b="1" kern="100" dirty="0" smtClean="0">
                  <a:solidFill>
                    <a:srgbClr val="FF0000"/>
                  </a:solidFill>
                  <a:latin typeface="Times New Roman"/>
                  <a:ea typeface="標楷體"/>
                </a:rPr>
                <a:t>冷水坑</a:t>
              </a:r>
              <a:r>
                <a:rPr lang="en-US" altLang="zh-TW" sz="2400" b="1" kern="100" dirty="0" smtClean="0">
                  <a:solidFill>
                    <a:srgbClr val="FF0000"/>
                  </a:solidFill>
                  <a:latin typeface="Times New Roman"/>
                  <a:ea typeface="標楷體"/>
                </a:rPr>
                <a:t>)</a:t>
              </a:r>
              <a:endParaRPr lang="zh-TW" altLang="zh-TW" sz="2400" b="1" kern="100" dirty="0" smtClean="0">
                <a:solidFill>
                  <a:srgbClr val="FF0000"/>
                </a:solidFill>
                <a:latin typeface="Times New Roman"/>
              </a:endParaRPr>
            </a:p>
            <a:p>
              <a:pPr>
                <a:spcAft>
                  <a:spcPts val="0"/>
                </a:spcAft>
              </a:pPr>
              <a:endParaRPr lang="zh-TW" sz="2400" kern="100" dirty="0">
                <a:effectLst/>
                <a:latin typeface="Times New Roman"/>
                <a:ea typeface="新細明體"/>
              </a:endParaRPr>
            </a:p>
          </p:txBody>
        </p:sp>
        <p:sp>
          <p:nvSpPr>
            <p:cNvPr id="10" name="AutoShape 7"/>
            <p:cNvSpPr>
              <a:spLocks noChangeArrowheads="1"/>
            </p:cNvSpPr>
            <p:nvPr/>
          </p:nvSpPr>
          <p:spPr bwMode="auto">
            <a:xfrm>
              <a:off x="8009" y="7015"/>
              <a:ext cx="2063" cy="56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altLang="en-US" sz="2400" b="1" kern="100" dirty="0" smtClean="0">
                  <a:effectLst/>
                  <a:latin typeface="+mj-ea"/>
                  <a:ea typeface="+mj-ea"/>
                </a:rPr>
                <a:t>火山觀測</a:t>
              </a:r>
              <a:endParaRPr lang="en-US" altLang="zh-TW" sz="2400" b="1" kern="100" dirty="0">
                <a:latin typeface="+mj-ea"/>
                <a:ea typeface="+mj-ea"/>
              </a:endParaRPr>
            </a:p>
            <a:p>
              <a:pPr algn="ctr"/>
              <a:r>
                <a:rPr lang="en-US" altLang="zh-TW" sz="2400" kern="100" dirty="0" smtClean="0">
                  <a:solidFill>
                    <a:srgbClr val="FF0000"/>
                  </a:solidFill>
                  <a:effectLst/>
                  <a:latin typeface="+mj-ea"/>
                  <a:ea typeface="+mj-ea"/>
                </a:rPr>
                <a:t>(</a:t>
              </a:r>
              <a:r>
                <a:rPr lang="en-US" altLang="zh-TW" sz="2400" b="1" dirty="0" smtClean="0">
                  <a:solidFill>
                    <a:srgbClr val="FF0000"/>
                  </a:solidFill>
                  <a:latin typeface="+mj-ea"/>
                  <a:ea typeface="+mj-ea"/>
                </a:rPr>
                <a:t>TVO</a:t>
              </a:r>
              <a:r>
                <a:rPr lang="zh-TW" altLang="en-US" sz="2400" b="1" dirty="0" smtClean="0">
                  <a:solidFill>
                    <a:srgbClr val="FF0000"/>
                  </a:solidFill>
                  <a:latin typeface="+mj-ea"/>
                  <a:ea typeface="+mj-ea"/>
                </a:rPr>
                <a:t>大</a:t>
              </a:r>
              <a:r>
                <a:rPr lang="zh-TW" altLang="en-US" sz="2400" b="1" dirty="0">
                  <a:solidFill>
                    <a:srgbClr val="FF0000"/>
                  </a:solidFill>
                  <a:latin typeface="+mj-ea"/>
                  <a:ea typeface="+mj-ea"/>
                </a:rPr>
                <a:t>屯火山</a:t>
              </a:r>
              <a:r>
                <a:rPr lang="zh-TW" altLang="en-US" sz="2400" b="1" dirty="0" smtClean="0">
                  <a:solidFill>
                    <a:srgbClr val="FF0000"/>
                  </a:solidFill>
                  <a:latin typeface="+mj-ea"/>
                  <a:ea typeface="+mj-ea"/>
                </a:rPr>
                <a:t>觀測站</a:t>
              </a:r>
              <a:r>
                <a:rPr lang="en-US" altLang="zh-TW" sz="2400" kern="100" dirty="0" smtClean="0">
                  <a:solidFill>
                    <a:srgbClr val="FF0000"/>
                  </a:solidFill>
                  <a:effectLst/>
                  <a:latin typeface="+mj-ea"/>
                  <a:ea typeface="+mj-ea"/>
                </a:rPr>
                <a:t>)</a:t>
              </a:r>
              <a:endParaRPr lang="zh-TW" sz="2400" kern="100" dirty="0">
                <a:solidFill>
                  <a:srgbClr val="FF0000"/>
                </a:solidFill>
                <a:effectLst/>
                <a:latin typeface="+mj-ea"/>
                <a:ea typeface="+mj-ea"/>
              </a:endParaRPr>
            </a:p>
          </p:txBody>
        </p:sp>
        <p:cxnSp>
          <p:nvCxnSpPr>
            <p:cNvPr id="11" name="AutoShape 8"/>
            <p:cNvCxnSpPr>
              <a:cxnSpLocks noChangeShapeType="1"/>
            </p:cNvCxnSpPr>
            <p:nvPr/>
          </p:nvCxnSpPr>
          <p:spPr bwMode="auto">
            <a:xfrm>
              <a:off x="2287" y="6621"/>
              <a:ext cx="664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2" name="AutoShape 9"/>
            <p:cNvCxnSpPr>
              <a:cxnSpLocks noChangeShapeType="1"/>
            </p:cNvCxnSpPr>
            <p:nvPr/>
          </p:nvCxnSpPr>
          <p:spPr bwMode="auto">
            <a:xfrm>
              <a:off x="4517" y="6621"/>
              <a:ext cx="0" cy="39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3" name="AutoShape 10"/>
            <p:cNvCxnSpPr>
              <a:cxnSpLocks noChangeShapeType="1"/>
            </p:cNvCxnSpPr>
            <p:nvPr/>
          </p:nvCxnSpPr>
          <p:spPr bwMode="auto">
            <a:xfrm>
              <a:off x="6671" y="6621"/>
              <a:ext cx="0" cy="39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4" name="AutoShape 11"/>
            <p:cNvCxnSpPr>
              <a:cxnSpLocks noChangeShapeType="1"/>
            </p:cNvCxnSpPr>
            <p:nvPr/>
          </p:nvCxnSpPr>
          <p:spPr bwMode="auto">
            <a:xfrm>
              <a:off x="5539" y="6227"/>
              <a:ext cx="0" cy="39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5" name="AutoShape 9"/>
            <p:cNvCxnSpPr>
              <a:cxnSpLocks noChangeShapeType="1"/>
            </p:cNvCxnSpPr>
            <p:nvPr/>
          </p:nvCxnSpPr>
          <p:spPr bwMode="auto">
            <a:xfrm>
              <a:off x="2302" y="6621"/>
              <a:ext cx="0" cy="39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6" name="AutoShape 10"/>
            <p:cNvCxnSpPr>
              <a:cxnSpLocks noChangeShapeType="1"/>
            </p:cNvCxnSpPr>
            <p:nvPr/>
          </p:nvCxnSpPr>
          <p:spPr bwMode="auto">
            <a:xfrm>
              <a:off x="8922" y="6621"/>
              <a:ext cx="0" cy="39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42982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1418"/>
            <a:ext cx="8229600" cy="769441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肆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活動內容</a:t>
            </a:r>
            <a:endParaRPr lang="zh-TW" altLang="en-US" dirty="0" smtClean="0">
              <a:solidFill>
                <a:schemeClr val="tx1">
                  <a:lumMod val="95000"/>
                  <a:lumOff val="5000"/>
                </a:schemeClr>
              </a:solidFill>
              <a:ea typeface="標楷體" pitchFamily="65" charset="-120"/>
            </a:endParaRPr>
          </a:p>
        </p:txBody>
      </p:sp>
      <p:sp>
        <p:nvSpPr>
          <p:cNvPr id="4" name="內容版面配置區 2"/>
          <p:cNvSpPr>
            <a:spLocks noGrp="1"/>
          </p:cNvSpPr>
          <p:nvPr>
            <p:ph sz="quarter" idx="1"/>
          </p:nvPr>
        </p:nvSpPr>
        <p:spPr>
          <a:xfrm>
            <a:off x="539552" y="1368537"/>
            <a:ext cx="8219256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一、大屯火山的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故事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遊客中心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3000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000" dirty="0" smtClean="0"/>
              <a:t>        </a:t>
            </a:r>
            <a:r>
              <a:rPr lang="zh-TW" altLang="zh-TW" sz="3000" dirty="0" smtClean="0"/>
              <a:t>透過</a:t>
            </a:r>
            <a:r>
              <a:rPr lang="zh-TW" altLang="zh-TW" sz="3000" dirty="0"/>
              <a:t>「大屯火山的故事」影片</a:t>
            </a:r>
            <a:r>
              <a:rPr lang="zh-TW" altLang="zh-TW" sz="3000" dirty="0" smtClean="0"/>
              <a:t>觀賞與討論，</a:t>
            </a:r>
            <a:endParaRPr lang="en-US" altLang="zh-TW" sz="3000" dirty="0" smtClean="0"/>
          </a:p>
          <a:p>
            <a:pPr>
              <a:buNone/>
            </a:pPr>
            <a:r>
              <a:rPr lang="zh-TW" altLang="zh-TW" sz="3000" dirty="0" smtClean="0"/>
              <a:t>建立</a:t>
            </a:r>
            <a:r>
              <a:rPr lang="zh-TW" altLang="zh-TW" sz="3000" dirty="0"/>
              <a:t>學生對火山形成</a:t>
            </a:r>
            <a:r>
              <a:rPr lang="zh-TW" altLang="zh-TW" sz="3000" dirty="0" smtClean="0"/>
              <a:t>、火山分類及地球</a:t>
            </a:r>
            <a:r>
              <a:rPr lang="zh-TW" altLang="zh-TW" sz="3000" dirty="0"/>
              <a:t>結構的</a:t>
            </a:r>
            <a:r>
              <a:rPr lang="zh-TW" altLang="zh-TW" sz="3000" dirty="0" smtClean="0"/>
              <a:t>基</a:t>
            </a:r>
            <a:endParaRPr lang="en-US" altLang="zh-TW" sz="3000" dirty="0" smtClean="0"/>
          </a:p>
          <a:p>
            <a:pPr>
              <a:buNone/>
            </a:pPr>
            <a:r>
              <a:rPr lang="zh-TW" altLang="zh-TW" sz="3000" dirty="0" smtClean="0"/>
              <a:t>本</a:t>
            </a:r>
            <a:r>
              <a:rPr lang="zh-TW" altLang="zh-TW" sz="3000" dirty="0"/>
              <a:t>認識</a:t>
            </a:r>
            <a:r>
              <a:rPr lang="zh-TW" altLang="zh-TW" sz="3000" dirty="0" smtClean="0"/>
              <a:t>。</a:t>
            </a:r>
            <a:r>
              <a:rPr lang="zh-TW" altLang="en-US" sz="3000" dirty="0" smtClean="0"/>
              <a:t>先對大屯火山有基本認識才能對於接下</a:t>
            </a:r>
            <a:endParaRPr lang="en-US" altLang="zh-TW" sz="3000" dirty="0" smtClean="0"/>
          </a:p>
          <a:p>
            <a:pPr>
              <a:buNone/>
            </a:pPr>
            <a:r>
              <a:rPr lang="zh-TW" altLang="en-US" sz="3000" dirty="0" smtClean="0"/>
              <a:t>來的行程有先備知識。</a:t>
            </a:r>
            <a:endParaRPr lang="en-US" altLang="zh-TW" sz="3000" dirty="0" smtClean="0"/>
          </a:p>
          <a:p>
            <a:pPr>
              <a:buNone/>
            </a:pPr>
            <a:r>
              <a:rPr lang="zh-TW" altLang="en-US" sz="3000" dirty="0"/>
              <a:t> </a:t>
            </a:r>
            <a:r>
              <a:rPr lang="zh-TW" altLang="en-US" sz="3000" dirty="0" smtClean="0"/>
              <a:t>       教師可以先上陽明山國家公園網站解說教育</a:t>
            </a:r>
            <a:endParaRPr lang="en-US" altLang="zh-TW" sz="3000" dirty="0" smtClean="0"/>
          </a:p>
          <a:p>
            <a:pPr>
              <a:buNone/>
            </a:pPr>
            <a:r>
              <a:rPr lang="zh-TW" altLang="en-US" sz="3000" dirty="0"/>
              <a:t>與影音</a:t>
            </a:r>
            <a:r>
              <a:rPr lang="zh-TW" altLang="en-US" sz="3000" dirty="0" smtClean="0"/>
              <a:t>平臺進行備課，相關資源如下。</a:t>
            </a:r>
            <a:endParaRPr lang="en-US" altLang="zh-TW" sz="3000" dirty="0" smtClean="0"/>
          </a:p>
          <a:p>
            <a:pPr>
              <a:buNone/>
            </a:pPr>
            <a:endParaRPr lang="en-US" altLang="zh-TW" sz="3000" dirty="0"/>
          </a:p>
        </p:txBody>
      </p:sp>
    </p:spTree>
    <p:extLst>
      <p:ext uri="{BB962C8B-B14F-4D97-AF65-F5344CB8AC3E}">
        <p14:creationId xmlns:p14="http://schemas.microsoft.com/office/powerpoint/2010/main" val="422047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1418"/>
            <a:ext cx="8229600" cy="769441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肆、活動內容</a:t>
            </a:r>
            <a:endParaRPr lang="zh-TW" altLang="en-US" dirty="0" smtClean="0">
              <a:solidFill>
                <a:schemeClr val="tx1">
                  <a:lumMod val="95000"/>
                  <a:lumOff val="5000"/>
                </a:schemeClr>
              </a:solidFill>
              <a:ea typeface="標楷體" pitchFamily="65" charset="-120"/>
            </a:endParaRPr>
          </a:p>
        </p:txBody>
      </p:sp>
      <p:sp>
        <p:nvSpPr>
          <p:cNvPr id="4" name="內容版面配置區 2"/>
          <p:cNvSpPr>
            <a:spLocks noGrp="1"/>
          </p:cNvSpPr>
          <p:nvPr>
            <p:ph sz="quarter" idx="1"/>
          </p:nvPr>
        </p:nvSpPr>
        <p:spPr>
          <a:xfrm>
            <a:off x="539552" y="1368537"/>
            <a:ext cx="8219256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400" dirty="0">
                <a:latin typeface="+mj-ea"/>
                <a:ea typeface="+mj-ea"/>
              </a:rPr>
              <a:t>1.</a:t>
            </a:r>
            <a:r>
              <a:rPr lang="zh-TW" altLang="en-US" sz="2400" dirty="0">
                <a:latin typeface="+mj-ea"/>
                <a:ea typeface="+mj-ea"/>
              </a:rPr>
              <a:t>環境教育</a:t>
            </a:r>
            <a:r>
              <a:rPr lang="en-US" altLang="zh-TW" sz="2400" dirty="0">
                <a:latin typeface="+mj-ea"/>
                <a:ea typeface="+mj-ea"/>
              </a:rPr>
              <a:t>-</a:t>
            </a:r>
            <a:r>
              <a:rPr lang="zh-TW" altLang="en-US" sz="2400" dirty="0">
                <a:latin typeface="+mj-ea"/>
                <a:ea typeface="+mj-ea"/>
              </a:rPr>
              <a:t>解說教育</a:t>
            </a:r>
            <a:r>
              <a:rPr lang="en-US" altLang="zh-TW" sz="2400" dirty="0">
                <a:latin typeface="+mj-ea"/>
                <a:ea typeface="+mj-ea"/>
              </a:rPr>
              <a:t>-</a:t>
            </a:r>
            <a:r>
              <a:rPr lang="zh-TW" altLang="en-US" sz="2400" dirty="0">
                <a:latin typeface="+mj-ea"/>
                <a:ea typeface="+mj-ea"/>
              </a:rPr>
              <a:t>大屯火山故事群</a:t>
            </a:r>
            <a:r>
              <a:rPr lang="en-US" altLang="zh-TW" sz="2400" dirty="0">
                <a:latin typeface="+mj-ea"/>
                <a:ea typeface="+mj-ea"/>
                <a:hlinkClick r:id="rId3"/>
              </a:rPr>
              <a:t>http://www.ymsnp.gov.tw/index.php?option=com_content&amp;view=article&amp;id=154:2011-07-19-03-35-38&amp;catid=204&amp;Itemid=342</a:t>
            </a:r>
            <a:endParaRPr lang="en-US" altLang="zh-TW" sz="24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zh-TW" sz="2400" dirty="0">
                <a:latin typeface="+mj-ea"/>
                <a:ea typeface="+mj-ea"/>
              </a:rPr>
              <a:t>2.【</a:t>
            </a:r>
            <a:r>
              <a:rPr lang="zh-TW" altLang="en-US" sz="2400" dirty="0">
                <a:latin typeface="+mj-ea"/>
                <a:ea typeface="+mj-ea"/>
              </a:rPr>
              <a:t>陽明山國家公園管理處</a:t>
            </a:r>
            <a:r>
              <a:rPr lang="en-US" altLang="zh-TW" sz="2400" dirty="0">
                <a:latin typeface="+mj-ea"/>
                <a:ea typeface="+mj-ea"/>
              </a:rPr>
              <a:t>】</a:t>
            </a:r>
            <a:r>
              <a:rPr lang="zh-TW" altLang="en-US" sz="2400" dirty="0">
                <a:latin typeface="+mj-ea"/>
                <a:ea typeface="+mj-ea"/>
              </a:rPr>
              <a:t>大屯火山的故事－</a:t>
            </a:r>
            <a:r>
              <a:rPr lang="en-US" altLang="zh-TW" sz="2400" dirty="0">
                <a:latin typeface="+mj-ea"/>
                <a:ea typeface="+mj-ea"/>
              </a:rPr>
              <a:t>3</a:t>
            </a:r>
            <a:r>
              <a:rPr lang="zh-TW" altLang="en-US" sz="2400" dirty="0">
                <a:latin typeface="+mj-ea"/>
                <a:ea typeface="+mj-ea"/>
              </a:rPr>
              <a:t>分鐘簡介</a:t>
            </a:r>
            <a:endParaRPr lang="en-US" altLang="zh-TW" sz="24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zh-TW" sz="2400" dirty="0">
                <a:latin typeface="+mj-ea"/>
                <a:ea typeface="+mj-ea"/>
                <a:hlinkClick r:id="rId4"/>
              </a:rPr>
              <a:t>http://www.ymsnp.gov.tw/index.php?option=com_youvideo&amp;view=vdetail&amp;id=131&amp;Itemid=206</a:t>
            </a:r>
            <a:endParaRPr lang="en-US" altLang="zh-TW" sz="24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zh-TW" sz="2400" dirty="0">
                <a:latin typeface="+mj-ea"/>
                <a:ea typeface="+mj-ea"/>
              </a:rPr>
              <a:t>3.</a:t>
            </a:r>
            <a:r>
              <a:rPr lang="zh-TW" altLang="en-US" sz="2400" dirty="0">
                <a:latin typeface="+mj-ea"/>
                <a:ea typeface="+mj-ea"/>
              </a:rPr>
              <a:t>影音出版品：大屯火山的故事</a:t>
            </a:r>
            <a:br>
              <a:rPr lang="zh-TW" altLang="en-US" sz="2400" dirty="0">
                <a:latin typeface="+mj-ea"/>
                <a:ea typeface="+mj-ea"/>
              </a:rPr>
            </a:br>
            <a:r>
              <a:rPr lang="en-US" altLang="zh-TW" sz="2400" dirty="0">
                <a:latin typeface="+mj-ea"/>
                <a:ea typeface="+mj-ea"/>
                <a:hlinkClick r:id="rId5"/>
              </a:rPr>
              <a:t>http://</a:t>
            </a:r>
            <a:r>
              <a:rPr lang="en-US" altLang="zh-TW" sz="2400" dirty="0" smtClean="0">
                <a:latin typeface="+mj-ea"/>
                <a:ea typeface="+mj-ea"/>
                <a:hlinkClick r:id="rId5"/>
              </a:rPr>
              <a:t>www.ymsnp.gov.tw/index.php?option=com_efapublication&amp;view=efapublication&amp;layout=detail&amp;id=67&amp;catid=141&amp;Itemid=212</a:t>
            </a:r>
            <a:endParaRPr lang="en-US" altLang="zh-TW" sz="2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71726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佈景主題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宣紙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佈景主題1</Template>
  <TotalTime>3519</TotalTime>
  <Words>1498</Words>
  <Application>Microsoft Office PowerPoint</Application>
  <PresentationFormat>如螢幕大小 (4:3)</PresentationFormat>
  <Paragraphs>223</Paragraphs>
  <Slides>25</Slides>
  <Notes>22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26" baseType="lpstr">
      <vt:lpstr>佈景主題1</vt:lpstr>
      <vt:lpstr>PowerPoint 簡報</vt:lpstr>
      <vt:lpstr>大屯火山知多少?  </vt:lpstr>
      <vt:lpstr>壹、你知道嗎？</vt:lpstr>
      <vt:lpstr>貳、流程與路線</vt:lpstr>
      <vt:lpstr>貳、流程與路線</vt:lpstr>
      <vt:lpstr>貳、流程與路線</vt:lpstr>
      <vt:lpstr>參、課程架構</vt:lpstr>
      <vt:lpstr>肆、活動內容</vt:lpstr>
      <vt:lpstr>肆、活動內容</vt:lpstr>
      <vt:lpstr>肆、活動內容</vt:lpstr>
      <vt:lpstr>肆、活動內容</vt:lpstr>
      <vt:lpstr>肆、活動內容</vt:lpstr>
      <vt:lpstr>肆、活動內容</vt:lpstr>
      <vt:lpstr>肆、活動內容</vt:lpstr>
      <vt:lpstr>肆、活動內容</vt:lpstr>
      <vt:lpstr>肆、活動內容</vt:lpstr>
      <vt:lpstr>肆、活動內容</vt:lpstr>
      <vt:lpstr>肆、活動內容</vt:lpstr>
      <vt:lpstr>肆、活動內容</vt:lpstr>
      <vt:lpstr>肆、活動內容</vt:lpstr>
      <vt:lpstr>伍、建議事項</vt:lpstr>
      <vt:lpstr>伍、建議事項</vt:lpstr>
      <vt:lpstr>伍、建議事項</vt:lpstr>
      <vt:lpstr>伍、建議事項</vt:lpstr>
      <vt:lpstr>感謝聆聽   敬請指教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neen</dc:creator>
  <cp:lastModifiedBy>user</cp:lastModifiedBy>
  <cp:revision>146</cp:revision>
  <cp:lastPrinted>2014-12-11T06:43:09Z</cp:lastPrinted>
  <dcterms:created xsi:type="dcterms:W3CDTF">2014-03-30T15:22:54Z</dcterms:created>
  <dcterms:modified xsi:type="dcterms:W3CDTF">2016-02-21T01:34:45Z</dcterms:modified>
</cp:coreProperties>
</file>